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0" r:id="rId3"/>
    <p:sldId id="342" r:id="rId4"/>
    <p:sldId id="338" r:id="rId5"/>
    <p:sldId id="339" r:id="rId6"/>
    <p:sldId id="340" r:id="rId7"/>
    <p:sldId id="324" r:id="rId8"/>
    <p:sldId id="337" r:id="rId9"/>
    <p:sldId id="331" r:id="rId10"/>
    <p:sldId id="277" r:id="rId11"/>
    <p:sldId id="258" r:id="rId12"/>
    <p:sldId id="333" r:id="rId13"/>
    <p:sldId id="332" r:id="rId14"/>
    <p:sldId id="328" r:id="rId15"/>
    <p:sldId id="275" r:id="rId16"/>
    <p:sldId id="335" r:id="rId17"/>
    <p:sldId id="336" r:id="rId18"/>
    <p:sldId id="341" r:id="rId19"/>
    <p:sldId id="267" r:id="rId20"/>
    <p:sldId id="309" r:id="rId21"/>
    <p:sldId id="330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660"/>
  </p:normalViewPr>
  <p:slideViewPr>
    <p:cSldViewPr>
      <p:cViewPr varScale="1">
        <p:scale>
          <a:sx n="109" d="100"/>
          <a:sy n="109" d="100"/>
        </p:scale>
        <p:origin x="181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3884-4411-48C6-B7A2-0C019654240D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8622-4538-4C93-8647-16BC753CA2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2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32420-A7A2-43DB-AC5B-C1DF3107DA69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8008A-0F8F-45CF-930F-C72F64728B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96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8008A-0F8F-45CF-930F-C72F64728B4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4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50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94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73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40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05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48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8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5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07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72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74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E3D3-9D56-4FF9-8C6A-46D42C5D5941}" type="datetimeFigureOut">
              <a:rPr lang="cs-CZ" smtClean="0"/>
              <a:pPr/>
              <a:t>18.01.2021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4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" TargetMode="External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" TargetMode="External"/><Relationship Id="rId4" Type="http://schemas.openxmlformats.org/officeDocument/2006/relationships/hyperlink" Target="http://www.jmskoly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online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kolaonline.cz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>
                <a:solidFill>
                  <a:schemeClr val="accent5">
                    <a:lumMod val="50000"/>
                  </a:schemeClr>
                </a:solidFill>
              </a:rPr>
              <a:t>Přijímací řízení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400" dirty="0" smtClean="0"/>
              <a:t>2020 - 2021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6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PODMÍNKY PŘIJÍMACÍHO ŘÍZENÍ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Ředitelé SŠ 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uveřejní  kritéria přijímacího řízení </a:t>
            </a:r>
            <a:r>
              <a:rPr lang="cs-CZ" sz="2800" b="1" dirty="0" smtClean="0"/>
              <a:t>do 31. 1</a:t>
            </a:r>
            <a:r>
              <a:rPr lang="cs-CZ" sz="2800" b="1" dirty="0"/>
              <a:t>. </a:t>
            </a:r>
            <a:r>
              <a:rPr lang="cs-CZ" sz="2800" b="1" dirty="0" smtClean="0"/>
              <a:t>2021   </a:t>
            </a:r>
            <a:r>
              <a:rPr lang="cs-CZ" sz="2000" i="1" dirty="0" smtClean="0"/>
              <a:t>jednotná zkouška </a:t>
            </a:r>
            <a:r>
              <a:rPr lang="cs-CZ" sz="2000" b="1" i="1" dirty="0" smtClean="0"/>
              <a:t>nebo</a:t>
            </a:r>
            <a:r>
              <a:rPr lang="cs-CZ" sz="2000" i="1" dirty="0" smtClean="0"/>
              <a:t> školní zkouška </a:t>
            </a:r>
            <a:r>
              <a:rPr lang="cs-CZ" sz="2000" b="1" i="1" dirty="0" smtClean="0"/>
              <a:t>nebo</a:t>
            </a:r>
            <a:r>
              <a:rPr lang="cs-CZ" sz="2000" i="1" dirty="0" smtClean="0"/>
              <a:t> jednotná i školní zkouška</a:t>
            </a:r>
          </a:p>
          <a:p>
            <a:endParaRPr lang="cs-CZ" sz="2000" i="1" dirty="0" smtClean="0"/>
          </a:p>
          <a:p>
            <a:r>
              <a:rPr lang="cs-CZ" altLang="cs-CZ" sz="2800" dirty="0" smtClean="0"/>
              <a:t>o nekonání zkoušky rozhodnou do </a:t>
            </a:r>
            <a:r>
              <a:rPr lang="cs-CZ" altLang="cs-CZ" sz="2800" b="1" dirty="0" smtClean="0"/>
              <a:t>8.března, </a:t>
            </a:r>
          </a:p>
          <a:p>
            <a:pPr marL="0" indent="0">
              <a:buNone/>
            </a:pPr>
            <a:r>
              <a:rPr lang="cs-CZ" altLang="cs-CZ" sz="2800" b="1" dirty="0"/>
              <a:t> </a:t>
            </a:r>
            <a:r>
              <a:rPr lang="cs-CZ" altLang="cs-CZ" sz="2800" b="1" dirty="0" smtClean="0"/>
              <a:t>    </a:t>
            </a:r>
            <a:r>
              <a:rPr lang="cs-CZ" altLang="cs-CZ" sz="2800" dirty="0" smtClean="0"/>
              <a:t>nejpozději do 19. března sdělí uchazeči      </a:t>
            </a:r>
          </a:p>
          <a:p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b="1" dirty="0" smtClean="0"/>
              <a:t>	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Pečlivě sledujte webové stránky SŠ!</a:t>
            </a:r>
          </a:p>
        </p:txBody>
      </p:sp>
    </p:spTree>
    <p:extLst>
      <p:ext uri="{BB962C8B-B14F-4D97-AF65-F5344CB8AC3E}">
        <p14:creationId xmlns:p14="http://schemas.microsoft.com/office/powerpoint/2010/main" val="16684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x-none" smtClean="0">
                <a:solidFill>
                  <a:schemeClr val="accent5">
                    <a:lumMod val="50000"/>
                  </a:schemeClr>
                </a:solidFill>
              </a:rPr>
              <a:t>TERMÍNY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JEDNOTNÝCH </a:t>
            </a:r>
            <a:r>
              <a:rPr lang="x-none" smtClean="0">
                <a:solidFill>
                  <a:schemeClr val="accent5">
                    <a:lumMod val="50000"/>
                  </a:schemeClr>
                </a:solidFill>
              </a:rPr>
              <a:t>ZKOUŠEK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3000" b="1" dirty="0" smtClean="0"/>
              <a:t>1. termín</a:t>
            </a:r>
            <a:endParaRPr lang="cs-CZ" sz="3000" dirty="0"/>
          </a:p>
          <a:p>
            <a:pPr marL="0" indent="0">
              <a:buNone/>
            </a:pPr>
            <a:r>
              <a:rPr lang="cs-CZ" sz="3000" b="1" dirty="0" smtClean="0"/>
              <a:t>	</a:t>
            </a:r>
            <a:r>
              <a:rPr lang="x-none" sz="3000" b="1" dirty="0" smtClean="0">
                <a:solidFill>
                  <a:srgbClr val="FF0000"/>
                </a:solidFill>
              </a:rPr>
              <a:t>1</a:t>
            </a:r>
            <a:r>
              <a:rPr lang="cs-CZ" sz="3000" b="1" dirty="0">
                <a:solidFill>
                  <a:srgbClr val="FF0000"/>
                </a:solidFill>
              </a:rPr>
              <a:t>2</a:t>
            </a:r>
            <a:r>
              <a:rPr lang="x-none" sz="3000" b="1" dirty="0" smtClean="0">
                <a:solidFill>
                  <a:srgbClr val="FF0000"/>
                </a:solidFill>
              </a:rPr>
              <a:t>.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x-none" sz="3000" b="1" dirty="0" smtClean="0">
                <a:solidFill>
                  <a:srgbClr val="FF0000"/>
                </a:solidFill>
              </a:rPr>
              <a:t>4.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x-none" sz="3000" dirty="0">
                <a:solidFill>
                  <a:srgbClr val="FF0000"/>
                </a:solidFill>
              </a:rPr>
              <a:t>– </a:t>
            </a:r>
            <a:r>
              <a:rPr lang="cs-CZ" sz="3000" dirty="0">
                <a:solidFill>
                  <a:srgbClr val="FF0000"/>
                </a:solidFill>
              </a:rPr>
              <a:t>č</a:t>
            </a:r>
            <a:r>
              <a:rPr lang="x-none" sz="3000" dirty="0">
                <a:solidFill>
                  <a:srgbClr val="FF0000"/>
                </a:solidFill>
              </a:rPr>
              <a:t>ty</a:t>
            </a:r>
            <a:r>
              <a:rPr lang="cs-CZ" sz="3000" dirty="0">
                <a:solidFill>
                  <a:srgbClr val="FF0000"/>
                </a:solidFill>
              </a:rPr>
              <a:t>ř</a:t>
            </a:r>
            <a:r>
              <a:rPr lang="x-none" sz="3000" dirty="0">
                <a:solidFill>
                  <a:srgbClr val="FF0000"/>
                </a:solidFill>
              </a:rPr>
              <a:t>leté studium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0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x-none" sz="3000" b="1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cs-CZ" sz="3000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x-none" sz="3000" b="1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x-none" sz="3000" b="1" dirty="0">
                <a:solidFill>
                  <a:schemeClr val="bg1">
                    <a:lumMod val="50000"/>
                  </a:schemeClr>
                </a:solidFill>
              </a:rPr>
              <a:t>4. </a:t>
            </a:r>
            <a:r>
              <a:rPr lang="cs-CZ" sz="3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x-none" sz="3000" dirty="0">
                <a:solidFill>
                  <a:schemeClr val="bg1">
                    <a:lumMod val="50000"/>
                  </a:schemeClr>
                </a:solidFill>
              </a:rPr>
              <a:t>– šestileté a osmileté studium</a:t>
            </a:r>
            <a:endParaRPr lang="cs-CZ" sz="3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3000" b="1" dirty="0"/>
              <a:t> </a:t>
            </a:r>
            <a:endParaRPr lang="cs-CZ" sz="3000" dirty="0"/>
          </a:p>
          <a:p>
            <a:pPr marL="0" indent="0">
              <a:buNone/>
            </a:pPr>
            <a:r>
              <a:rPr lang="cs-CZ" sz="3000" b="1" dirty="0" smtClean="0"/>
              <a:t>2. </a:t>
            </a:r>
            <a:r>
              <a:rPr lang="x-none" sz="3000" b="1" dirty="0" smtClean="0"/>
              <a:t>termín </a:t>
            </a:r>
            <a:endParaRPr lang="cs-CZ" sz="3000" b="1" dirty="0" smtClean="0"/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x-none" sz="3000" b="1" smtClean="0">
                <a:solidFill>
                  <a:srgbClr val="FF0000"/>
                </a:solidFill>
              </a:rPr>
              <a:t>1</a:t>
            </a:r>
            <a:r>
              <a:rPr lang="cs-CZ" sz="3000" b="1" dirty="0">
                <a:solidFill>
                  <a:srgbClr val="FF0000"/>
                </a:solidFill>
              </a:rPr>
              <a:t>3</a:t>
            </a:r>
            <a:r>
              <a:rPr lang="x-none" sz="3000" b="1" smtClean="0">
                <a:solidFill>
                  <a:srgbClr val="FF0000"/>
                </a:solidFill>
              </a:rPr>
              <a:t>.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x-none" sz="3000" b="1" dirty="0" smtClean="0">
                <a:solidFill>
                  <a:srgbClr val="FF0000"/>
                </a:solidFill>
              </a:rPr>
              <a:t>4.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x-none" sz="3000" dirty="0" smtClean="0">
                <a:solidFill>
                  <a:srgbClr val="FF0000"/>
                </a:solidFill>
              </a:rPr>
              <a:t>– </a:t>
            </a:r>
            <a:r>
              <a:rPr lang="cs-CZ" sz="3000" dirty="0">
                <a:solidFill>
                  <a:srgbClr val="FF0000"/>
                </a:solidFill>
              </a:rPr>
              <a:t>č</a:t>
            </a:r>
            <a:r>
              <a:rPr lang="x-none" sz="3000" dirty="0">
                <a:solidFill>
                  <a:srgbClr val="FF0000"/>
                </a:solidFill>
              </a:rPr>
              <a:t>ty</a:t>
            </a:r>
            <a:r>
              <a:rPr lang="cs-CZ" sz="3000" dirty="0">
                <a:solidFill>
                  <a:srgbClr val="FF0000"/>
                </a:solidFill>
              </a:rPr>
              <a:t>ř</a:t>
            </a:r>
            <a:r>
              <a:rPr lang="x-none" sz="3000" dirty="0">
                <a:solidFill>
                  <a:srgbClr val="FF0000"/>
                </a:solidFill>
              </a:rPr>
              <a:t>leté studium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cs-CZ" sz="3000" b="1" dirty="0" smtClean="0">
                <a:solidFill>
                  <a:schemeClr val="bg1">
                    <a:lumMod val="50000"/>
                  </a:schemeClr>
                </a:solidFill>
              </a:rPr>
              <a:t>15</a:t>
            </a:r>
            <a:r>
              <a:rPr lang="x-none" sz="3000" b="1" dirty="0" smtClean="0">
                <a:solidFill>
                  <a:schemeClr val="bg1">
                    <a:lumMod val="50000"/>
                  </a:schemeClr>
                </a:solidFill>
              </a:rPr>
              <a:t>. 4. </a:t>
            </a:r>
            <a:r>
              <a:rPr lang="cs-CZ" sz="3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x-none" sz="3000" dirty="0" smtClean="0">
                <a:solidFill>
                  <a:schemeClr val="bg1">
                    <a:lumMod val="50000"/>
                  </a:schemeClr>
                </a:solidFill>
              </a:rPr>
              <a:t>– šestileté a osmileté studium</a:t>
            </a:r>
            <a:endParaRPr lang="cs-CZ" sz="3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altLang="cs-CZ" sz="2200" i="1" dirty="0" smtClean="0"/>
          </a:p>
          <a:p>
            <a:pPr marL="0" indent="0">
              <a:buNone/>
            </a:pPr>
            <a:r>
              <a:rPr lang="cs-CZ" altLang="cs-CZ" sz="2200" i="1" dirty="0" smtClean="0"/>
              <a:t>Neúčast z vážných důvodů - omluva řediteli SŠ </a:t>
            </a:r>
            <a:r>
              <a:rPr lang="cs-CZ" altLang="cs-CZ" sz="2200" b="1" i="1" dirty="0" smtClean="0"/>
              <a:t>písemně nejpozději do 3 dnů.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r>
              <a:rPr lang="cs-CZ" sz="3000" b="1" dirty="0" smtClean="0"/>
              <a:t>Náhradní termín</a:t>
            </a:r>
            <a:r>
              <a:rPr lang="x-none" sz="3000" dirty="0" smtClean="0"/>
              <a:t>:</a:t>
            </a:r>
            <a:r>
              <a:rPr lang="cs-CZ" sz="3000" dirty="0"/>
              <a:t> </a:t>
            </a:r>
            <a:r>
              <a:rPr lang="cs-CZ" sz="3000" b="1" dirty="0"/>
              <a:t>	</a:t>
            </a:r>
            <a:r>
              <a:rPr lang="cs-CZ" sz="3000" b="1" dirty="0" smtClean="0"/>
              <a:t>12. a 13. 5. 2021</a:t>
            </a:r>
            <a:endParaRPr lang="cs-CZ" sz="3000" dirty="0"/>
          </a:p>
          <a:p>
            <a:pPr marL="0" indent="0">
              <a:buNone/>
            </a:pPr>
            <a:endParaRPr lang="cs-CZ" sz="2600" dirty="0"/>
          </a:p>
          <a:p>
            <a:pPr marL="0" lvl="0" indent="0"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6988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>
                <a:solidFill>
                  <a:schemeClr val="accent5">
                    <a:lumMod val="50000"/>
                  </a:schemeClr>
                </a:solidFill>
              </a:rPr>
              <a:t>TERMÍNY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x-none">
                <a:solidFill>
                  <a:schemeClr val="accent5">
                    <a:lumMod val="50000"/>
                  </a:schemeClr>
                </a:solidFill>
              </a:rPr>
              <a:t>ZKOUŠEK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Školní </a:t>
            </a:r>
            <a:r>
              <a:rPr lang="cs-CZ" b="1" dirty="0"/>
              <a:t>přijímací </a:t>
            </a:r>
            <a:r>
              <a:rPr lang="cs-CZ" b="1" dirty="0" smtClean="0"/>
              <a:t>zkoušky</a:t>
            </a:r>
          </a:p>
          <a:p>
            <a:r>
              <a:rPr lang="cs-CZ" sz="2800" dirty="0" smtClean="0"/>
              <a:t>proběhnou </a:t>
            </a:r>
            <a:r>
              <a:rPr lang="cs-CZ" sz="2800" dirty="0"/>
              <a:t>v termínu </a:t>
            </a:r>
            <a:r>
              <a:rPr lang="cs-CZ" sz="2800" b="1" dirty="0">
                <a:solidFill>
                  <a:srgbClr val="FF0000"/>
                </a:solidFill>
              </a:rPr>
              <a:t>od 12. do 28. dubna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Jednotné </a:t>
            </a:r>
            <a:r>
              <a:rPr lang="cs-CZ" b="1" dirty="0"/>
              <a:t>zkoušky + školní (vlastní) </a:t>
            </a:r>
            <a:r>
              <a:rPr lang="cs-CZ" b="1" dirty="0" smtClean="0"/>
              <a:t>zkouška</a:t>
            </a:r>
          </a:p>
          <a:p>
            <a:r>
              <a:rPr lang="cs-CZ" sz="2800" dirty="0"/>
              <a:t>proběhnou </a:t>
            </a:r>
            <a:r>
              <a:rPr lang="cs-CZ" sz="2800" b="1" dirty="0" smtClean="0"/>
              <a:t>v témže dni</a:t>
            </a:r>
            <a:r>
              <a:rPr lang="cs-CZ" sz="2800" dirty="0" smtClean="0"/>
              <a:t>,                                              toto neplatí, pokud se zkouška koná distančním způsobem</a:t>
            </a:r>
          </a:p>
          <a:p>
            <a:pPr marL="0" indent="0">
              <a:buNone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44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PODMÍNKY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altLang="cs-CZ" sz="2800" u="sng" dirty="0"/>
              <a:t>U</a:t>
            </a:r>
            <a:r>
              <a:rPr lang="cs-CZ" altLang="cs-CZ" sz="2800" u="sng" dirty="0" smtClean="0"/>
              <a:t>chazeči </a:t>
            </a:r>
            <a:r>
              <a:rPr lang="cs-CZ" altLang="cs-CZ" sz="2800" u="sng" dirty="0"/>
              <a:t>budou </a:t>
            </a:r>
            <a:r>
              <a:rPr lang="cs-CZ" altLang="cs-CZ" sz="2800" b="1" u="sng" dirty="0"/>
              <a:t>hodnoceni</a:t>
            </a:r>
            <a:r>
              <a:rPr lang="cs-CZ" altLang="cs-CZ" sz="2800" u="sng" dirty="0"/>
              <a:t> na základě:</a:t>
            </a:r>
          </a:p>
          <a:p>
            <a:pPr>
              <a:lnSpc>
                <a:spcPct val="150000"/>
              </a:lnSpc>
            </a:pPr>
            <a:endParaRPr lang="cs-CZ" altLang="cs-CZ" sz="800" dirty="0"/>
          </a:p>
          <a:p>
            <a:pPr lvl="1">
              <a:spcBef>
                <a:spcPct val="30000"/>
              </a:spcBef>
              <a:spcAft>
                <a:spcPts val="400"/>
              </a:spcAft>
              <a:defRPr/>
            </a:pPr>
            <a:r>
              <a:rPr lang="cs-CZ" altLang="cs-CZ" sz="2600" b="1" dirty="0"/>
              <a:t>výsledků dosažených při zkouškách </a:t>
            </a:r>
            <a:r>
              <a:rPr lang="cs-CZ" altLang="cs-CZ" sz="2300" b="1" dirty="0"/>
              <a:t>                                                </a:t>
            </a:r>
            <a:r>
              <a:rPr lang="cs-CZ" sz="2300" b="1" dirty="0"/>
              <a:t>	</a:t>
            </a:r>
            <a:r>
              <a:rPr lang="cs-CZ" sz="1400" dirty="0"/>
              <a:t>dvě přijímací zkoušky - započte se lepší výsledek z každého testu</a:t>
            </a:r>
            <a:r>
              <a:rPr lang="cs-CZ" sz="1400" dirty="0" smtClean="0"/>
              <a:t>!</a:t>
            </a:r>
          </a:p>
          <a:p>
            <a:pPr marL="457200" lvl="1" indent="0">
              <a:spcBef>
                <a:spcPct val="30000"/>
              </a:spcBef>
              <a:spcAft>
                <a:spcPts val="400"/>
              </a:spcAft>
              <a:buNone/>
              <a:defRPr/>
            </a:pPr>
            <a:endParaRPr lang="cs-CZ" sz="800" dirty="0"/>
          </a:p>
          <a:p>
            <a:pPr lvl="1">
              <a:spcBef>
                <a:spcPct val="30000"/>
              </a:spcBef>
              <a:spcAft>
                <a:spcPts val="400"/>
              </a:spcAft>
              <a:defRPr/>
            </a:pPr>
            <a:r>
              <a:rPr lang="cs-CZ" altLang="cs-CZ" sz="2600" b="1" dirty="0"/>
              <a:t>hodnocení na vysvědčeních z předchozího vzdělávání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endParaRPr lang="cs-CZ" sz="1400" dirty="0" smtClean="0"/>
          </a:p>
          <a:p>
            <a:pPr lvl="1">
              <a:spcBef>
                <a:spcPct val="30000"/>
              </a:spcBef>
              <a:spcAft>
                <a:spcPts val="400"/>
              </a:spcAft>
              <a:defRPr/>
            </a:pPr>
            <a:r>
              <a:rPr lang="cs-CZ" altLang="cs-CZ" sz="2600" b="1" dirty="0" smtClean="0"/>
              <a:t>případně</a:t>
            </a:r>
            <a:r>
              <a:rPr lang="cs-CZ" altLang="cs-CZ" sz="2600" dirty="0" smtClean="0"/>
              <a:t> dle dalších skutečností, které osvědčují vhodné schopnosti, vědomosti a zájmy</a:t>
            </a:r>
            <a:endParaRPr lang="cs-CZ" altLang="cs-CZ" sz="26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0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JEDNOTNÉ ZKOUŠKY 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800" dirty="0" smtClean="0"/>
              <a:t>dvě přijímací zkoušky 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800" b="1" dirty="0" smtClean="0"/>
              <a:t>	započte se lepší výsledek z každého testu!</a:t>
            </a:r>
          </a:p>
          <a:p>
            <a:pPr algn="just">
              <a:spcBef>
                <a:spcPts val="1200"/>
              </a:spcBef>
              <a:defRPr/>
            </a:pPr>
            <a:r>
              <a:rPr lang="cs-CZ" sz="2800" b="1" dirty="0"/>
              <a:t> </a:t>
            </a:r>
            <a:endParaRPr lang="cs-CZ" sz="2800" b="1" dirty="0" smtClean="0"/>
          </a:p>
          <a:p>
            <a:pPr algn="just">
              <a:spcBef>
                <a:spcPts val="1200"/>
              </a:spcBef>
              <a:buNone/>
              <a:defRPr/>
            </a:pPr>
            <a:endParaRPr lang="cs-CZ" sz="2800" b="1" dirty="0"/>
          </a:p>
          <a:p>
            <a:pPr algn="just">
              <a:spcBef>
                <a:spcPts val="1200"/>
              </a:spcBef>
              <a:buNone/>
              <a:defRPr/>
            </a:pPr>
            <a:endParaRPr lang="cs-CZ" sz="2800" b="1" dirty="0" smtClean="0"/>
          </a:p>
          <a:p>
            <a:pPr algn="just">
              <a:spcBef>
                <a:spcPts val="1200"/>
              </a:spcBef>
              <a:buNone/>
              <a:defRPr/>
            </a:pPr>
            <a:endParaRPr lang="cs-CZ" sz="2800" b="1" dirty="0" smtClean="0"/>
          </a:p>
          <a:p>
            <a:pPr algn="just">
              <a:spcBef>
                <a:spcPts val="1200"/>
              </a:spcBef>
              <a:buNone/>
              <a:defRPr/>
            </a:pPr>
            <a:endParaRPr lang="cs-CZ" sz="2800" b="1" dirty="0" smtClean="0"/>
          </a:p>
          <a:p>
            <a:pPr algn="just">
              <a:spcBef>
                <a:spcPts val="1200"/>
              </a:spcBef>
              <a:defRPr/>
            </a:pPr>
            <a:r>
              <a:rPr lang="cs-CZ" sz="2800" dirty="0"/>
              <a:t>ř</a:t>
            </a:r>
            <a:r>
              <a:rPr lang="cs-CZ" sz="2800" dirty="0" smtClean="0"/>
              <a:t>editel SŠ zašle uchazeči pozvánku k přijímací zkoušce na oba termíny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cs-CZ" sz="2800" b="1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3729226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A</a:t>
            </a:r>
            <a:endParaRPr lang="cs-CZ" sz="4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71700" y="3729226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A</a:t>
            </a:r>
            <a:endParaRPr lang="cs-CZ" sz="4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07904" y="3729226"/>
            <a:ext cx="618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A</a:t>
            </a:r>
            <a:endParaRPr lang="cs-CZ" sz="4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860032" y="3729226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444208" y="3573016"/>
            <a:ext cx="540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A</a:t>
            </a:r>
            <a:endParaRPr lang="cs-CZ" sz="4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524328" y="357301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N</a:t>
            </a:r>
            <a:r>
              <a:rPr lang="cs-CZ" sz="1100" b="1" dirty="0" smtClean="0"/>
              <a:t>(uč)</a:t>
            </a:r>
            <a:endParaRPr lang="cs-CZ" sz="11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37574" y="4321981"/>
            <a:ext cx="810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 </a:t>
            </a:r>
          </a:p>
          <a:p>
            <a:r>
              <a:rPr lang="cs-CZ" sz="1400" b="1" dirty="0" smtClean="0"/>
              <a:t>zkouška</a:t>
            </a:r>
            <a:endParaRPr lang="cs-CZ" sz="1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817694" y="4324160"/>
            <a:ext cx="810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1 </a:t>
            </a:r>
          </a:p>
          <a:p>
            <a:r>
              <a:rPr lang="cs-CZ" sz="1400" b="1" dirty="0" smtClean="0"/>
              <a:t>zkouška</a:t>
            </a:r>
            <a:endParaRPr lang="cs-CZ" sz="1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709662" y="4310702"/>
            <a:ext cx="810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2</a:t>
            </a:r>
            <a:r>
              <a:rPr lang="cs-CZ" sz="4000" b="1" dirty="0" smtClean="0"/>
              <a:t> </a:t>
            </a:r>
          </a:p>
          <a:p>
            <a:r>
              <a:rPr lang="cs-CZ" sz="1400" b="1" dirty="0" smtClean="0"/>
              <a:t>zkoušky</a:t>
            </a:r>
            <a:endParaRPr lang="cs-CZ" sz="1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477030" y="4269568"/>
            <a:ext cx="810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/>
              <a:t>2</a:t>
            </a:r>
            <a:r>
              <a:rPr lang="cs-CZ" sz="4000" b="1" dirty="0" smtClean="0"/>
              <a:t> </a:t>
            </a:r>
          </a:p>
          <a:p>
            <a:r>
              <a:rPr lang="cs-CZ" sz="1400" b="1" dirty="0" smtClean="0"/>
              <a:t>zkoušky</a:t>
            </a:r>
            <a:endParaRPr lang="cs-CZ" sz="1400" b="1" dirty="0"/>
          </a:p>
        </p:txBody>
      </p:sp>
      <p:sp>
        <p:nvSpPr>
          <p:cNvPr id="23" name="Šipka nahoru 22"/>
          <p:cNvSpPr/>
          <p:nvPr/>
        </p:nvSpPr>
        <p:spPr>
          <a:xfrm>
            <a:off x="178073" y="3642720"/>
            <a:ext cx="1512168" cy="72008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4" name="Šipka nahoru 23"/>
          <p:cNvSpPr/>
          <p:nvPr/>
        </p:nvSpPr>
        <p:spPr>
          <a:xfrm>
            <a:off x="1331640" y="3645024"/>
            <a:ext cx="1512168" cy="72008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5" name="Šipka nahoru 24"/>
          <p:cNvSpPr/>
          <p:nvPr/>
        </p:nvSpPr>
        <p:spPr>
          <a:xfrm>
            <a:off x="3194847" y="3587480"/>
            <a:ext cx="1512168" cy="72008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6" name="Šipka nahoru 25"/>
          <p:cNvSpPr/>
          <p:nvPr/>
        </p:nvSpPr>
        <p:spPr>
          <a:xfrm>
            <a:off x="4355976" y="3604241"/>
            <a:ext cx="1512168" cy="72008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7" name="Šipka nahoru 26"/>
          <p:cNvSpPr/>
          <p:nvPr/>
        </p:nvSpPr>
        <p:spPr>
          <a:xfrm>
            <a:off x="5958154" y="3473880"/>
            <a:ext cx="1512168" cy="72008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8" name="Šipka nahoru 27"/>
          <p:cNvSpPr/>
          <p:nvPr/>
        </p:nvSpPr>
        <p:spPr>
          <a:xfrm>
            <a:off x="7092280" y="3487360"/>
            <a:ext cx="1512168" cy="72008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873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JEDNOTNÉ ZKOUŠKY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800" dirty="0"/>
              <a:t>p</a:t>
            </a:r>
            <a:r>
              <a:rPr lang="cs-CZ" sz="2800" dirty="0" smtClean="0"/>
              <a:t>roběhnou v oborech </a:t>
            </a:r>
            <a:r>
              <a:rPr lang="cs-CZ" sz="2800" b="1" dirty="0" smtClean="0"/>
              <a:t>s maturitní zkouškou (4 leté)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forma písemných testů</a:t>
            </a:r>
            <a:r>
              <a:rPr lang="cs-CZ" sz="2800" b="1" dirty="0" smtClean="0"/>
              <a:t>	</a:t>
            </a:r>
          </a:p>
          <a:p>
            <a:pPr>
              <a:buNone/>
            </a:pPr>
            <a:r>
              <a:rPr lang="cs-CZ" sz="2800" b="1" dirty="0" smtClean="0"/>
              <a:t>					č</a:t>
            </a:r>
            <a:r>
              <a:rPr lang="x-none" sz="2800" b="1" smtClean="0"/>
              <a:t>eský jazyk a literatura</a:t>
            </a:r>
            <a:endParaRPr lang="cs-CZ" sz="2800" dirty="0" smtClean="0"/>
          </a:p>
          <a:p>
            <a:pPr marL="0" lvl="0" indent="0">
              <a:buNone/>
            </a:pPr>
            <a:r>
              <a:rPr lang="cs-CZ" sz="2800" b="1" dirty="0" smtClean="0"/>
              <a:t>				</a:t>
            </a:r>
            <a:r>
              <a:rPr lang="x-none" sz="2800" b="1" smtClean="0"/>
              <a:t>matematika a její aplikace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400" dirty="0" smtClean="0"/>
              <a:t>testy pro jednotnou zkoušku zajišťuje </a:t>
            </a:r>
          </a:p>
          <a:p>
            <a:pPr marL="0" indent="0">
              <a:buNone/>
            </a:pPr>
            <a:r>
              <a:rPr lang="cs-CZ" sz="2400" dirty="0" smtClean="0"/>
              <a:t>     Centrum pro zjišťování výsledků vzdělávání </a:t>
            </a:r>
            <a:r>
              <a:rPr lang="cs-CZ" sz="2400" b="1" dirty="0" smtClean="0"/>
              <a:t>(CERMAT)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261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000" b="1" smtClean="0">
                <a:solidFill>
                  <a:schemeClr val="accent5">
                    <a:lumMod val="50000"/>
                  </a:schemeClr>
                </a:solidFill>
              </a:rPr>
              <a:t>ZÁKLADNÍ RYSY TESTU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600" dirty="0" smtClean="0"/>
          </a:p>
          <a:p>
            <a:pPr marL="0" indent="0"/>
            <a:endParaRPr lang="cs-CZ" sz="2600" dirty="0"/>
          </a:p>
          <a:p>
            <a:pPr marL="0" indent="0"/>
            <a:r>
              <a:rPr lang="cs-CZ" sz="2600" dirty="0" smtClean="0"/>
              <a:t>   </a:t>
            </a:r>
            <a:r>
              <a:rPr lang="x-none" sz="2600" smtClean="0"/>
              <a:t>ve </a:t>
            </a:r>
            <a:r>
              <a:rPr lang="x-none" sz="2600" dirty="0" smtClean="0"/>
              <a:t>všech školách v jednotném </a:t>
            </a:r>
            <a:r>
              <a:rPr lang="cs-CZ" sz="2600" dirty="0" smtClean="0"/>
              <a:t>č</a:t>
            </a:r>
            <a:r>
              <a:rPr lang="x-none" sz="2600" dirty="0" smtClean="0"/>
              <a:t>ase</a:t>
            </a:r>
            <a:endParaRPr lang="cs-CZ" sz="26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x-none" sz="2600" dirty="0" smtClean="0"/>
              <a:t>každý </a:t>
            </a:r>
            <a:r>
              <a:rPr lang="x-none" sz="2600" dirty="0"/>
              <a:t>test ohodnocen </a:t>
            </a:r>
            <a:r>
              <a:rPr lang="x-none" sz="2600" b="1" dirty="0"/>
              <a:t>max. 50 body</a:t>
            </a:r>
            <a:endParaRPr lang="cs-CZ" sz="26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/>
              <a:t>					Český jazyk</a:t>
            </a:r>
            <a:r>
              <a:rPr lang="x-none" sz="2600" b="1" dirty="0" smtClean="0"/>
              <a:t> </a:t>
            </a:r>
            <a:r>
              <a:rPr lang="cs-CZ" sz="2600" b="1" dirty="0" smtClean="0"/>
              <a:t>	</a:t>
            </a:r>
            <a:r>
              <a:rPr lang="x-none" sz="2600" b="1" dirty="0" smtClean="0"/>
              <a:t>60 minut</a:t>
            </a:r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						Matematika 	70 minut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092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000" b="1" smtClean="0">
                <a:solidFill>
                  <a:schemeClr val="accent5">
                    <a:lumMod val="50000"/>
                  </a:schemeClr>
                </a:solidFill>
              </a:rPr>
              <a:t>ZÁKLADNÍ RYSY TESTU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Tx/>
              <a:buChar char="•"/>
            </a:pPr>
            <a:r>
              <a:rPr lang="cs-CZ" altLang="cs-CZ" sz="2400" dirty="0" smtClean="0"/>
              <a:t>v testech budou </a:t>
            </a:r>
            <a:r>
              <a:rPr lang="cs-CZ" altLang="cs-CZ" sz="2400" b="1" dirty="0" smtClean="0"/>
              <a:t>úlohy</a:t>
            </a:r>
            <a:r>
              <a:rPr lang="cs-CZ" altLang="cs-CZ" sz="2400" dirty="0" smtClean="0"/>
              <a:t> uzavřené i otevřené  		         </a:t>
            </a:r>
            <a:r>
              <a:rPr lang="cs-CZ" altLang="cs-CZ" sz="2000" i="1" dirty="0" smtClean="0"/>
              <a:t>(i úlohy z konstrukční geometrie)</a:t>
            </a:r>
          </a:p>
          <a:p>
            <a:pPr marL="355600" indent="-355600">
              <a:buNone/>
            </a:pPr>
            <a:endParaRPr lang="cs-CZ" altLang="cs-CZ" sz="2000" dirty="0" smtClean="0"/>
          </a:p>
          <a:p>
            <a:pPr marL="355600" indent="-355600">
              <a:spcBef>
                <a:spcPts val="1000"/>
              </a:spcBef>
              <a:buFontTx/>
              <a:buChar char="•"/>
            </a:pPr>
            <a:r>
              <a:rPr lang="cs-CZ" altLang="cs-CZ" sz="2400" b="1" dirty="0" smtClean="0"/>
              <a:t>pomůcky - </a:t>
            </a:r>
            <a:r>
              <a:rPr lang="cs-CZ" altLang="cs-CZ" sz="2400" dirty="0" smtClean="0"/>
              <a:t>modrá (černá) propisovací tužka, rýsovací potřeby </a:t>
            </a:r>
            <a:r>
              <a:rPr lang="cs-CZ" altLang="cs-CZ" sz="2000" i="1" dirty="0" smtClean="0"/>
              <a:t>(kalkulačka a tabulky NE!)</a:t>
            </a:r>
          </a:p>
          <a:p>
            <a:pPr marL="355600" indent="-355600">
              <a:spcBef>
                <a:spcPts val="1000"/>
              </a:spcBef>
              <a:buNone/>
            </a:pPr>
            <a:endParaRPr lang="cs-CZ" altLang="cs-CZ" sz="2000" dirty="0" smtClean="0"/>
          </a:p>
          <a:p>
            <a:pPr marL="355600" indent="-355600">
              <a:spcBef>
                <a:spcPts val="1000"/>
              </a:spcBef>
              <a:spcAft>
                <a:spcPts val="600"/>
              </a:spcAft>
              <a:buFontTx/>
              <a:buChar char="•"/>
            </a:pPr>
            <a:r>
              <a:rPr lang="cs-CZ" altLang="cs-CZ" sz="2400" b="1" dirty="0" smtClean="0"/>
              <a:t>chybné odpovědi </a:t>
            </a:r>
            <a:r>
              <a:rPr lang="cs-CZ" altLang="cs-CZ" sz="2400" dirty="0" smtClean="0"/>
              <a:t>nebudou penalizovány </a:t>
            </a:r>
            <a:r>
              <a:rPr lang="cs-CZ" altLang="cs-CZ" sz="2000" i="1" dirty="0" smtClean="0"/>
              <a:t>(body nebudou odčítány)</a:t>
            </a:r>
          </a:p>
          <a:p>
            <a:pPr marL="355600" indent="-355600">
              <a:spcBef>
                <a:spcPts val="1000"/>
              </a:spcBef>
              <a:spcAft>
                <a:spcPts val="600"/>
              </a:spcAft>
              <a:buNone/>
            </a:pPr>
            <a:endParaRPr lang="cs-CZ" altLang="cs-CZ" sz="2000" dirty="0" smtClean="0"/>
          </a:p>
          <a:p>
            <a:pPr marL="355600" indent="-355600">
              <a:spcBef>
                <a:spcPts val="1000"/>
              </a:spcBef>
              <a:spcAft>
                <a:spcPts val="600"/>
              </a:spcAft>
              <a:buFontTx/>
              <a:buChar char="•"/>
            </a:pPr>
            <a:r>
              <a:rPr lang="cs-CZ" altLang="cs-CZ" sz="2400" b="1" dirty="0" smtClean="0">
                <a:cs typeface="Arial" charset="0"/>
              </a:rPr>
              <a:t>přijímací zkoušky nanečisto</a:t>
            </a:r>
            <a:r>
              <a:rPr lang="cs-CZ" altLang="cs-CZ" sz="2400" dirty="0" smtClean="0"/>
              <a:t> mohou SŠ zorganizovat pro uchazeče od února (i distančně)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872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STŘEDNÍ ŠKOLY  přijetí </a:t>
            </a:r>
            <a:r>
              <a:rPr lang="cs-CZ" dirty="0">
                <a:solidFill>
                  <a:srgbClr val="002060"/>
                </a:solidFill>
              </a:rPr>
              <a:t>-</a:t>
            </a:r>
            <a:r>
              <a:rPr lang="cs-CZ" dirty="0" smtClean="0">
                <a:solidFill>
                  <a:srgbClr val="002060"/>
                </a:solidFill>
              </a:rPr>
              <a:t> nepřijetí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507288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Čtyřleté maturitní obory</a:t>
            </a:r>
          </a:p>
          <a:p>
            <a:r>
              <a:rPr lang="cs-CZ" sz="3400" dirty="0" smtClean="0"/>
              <a:t>ředitel zveřejní </a:t>
            </a:r>
            <a:r>
              <a:rPr lang="cs-CZ" sz="3400" dirty="0"/>
              <a:t>seznam přijatých uchazečů nejdříve 28. dubna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000" b="1" dirty="0" smtClean="0"/>
              <a:t>Učební obory</a:t>
            </a:r>
          </a:p>
          <a:p>
            <a:pPr marL="363538" indent="-363538"/>
            <a:r>
              <a:rPr lang="cs-CZ" sz="3400" b="1" dirty="0"/>
              <a:t>oznámení o přijetí – nepřijetí</a:t>
            </a:r>
          </a:p>
          <a:p>
            <a:pPr marL="763588" lvl="1" indent="-363538">
              <a:lnSpc>
                <a:spcPct val="170000"/>
              </a:lnSpc>
            </a:pPr>
            <a:r>
              <a:rPr lang="cs-CZ" sz="3400" dirty="0"/>
              <a:t>na internetu 	</a:t>
            </a:r>
            <a:r>
              <a:rPr lang="cs-CZ" sz="3400" b="1" dirty="0" smtClean="0"/>
              <a:t>přijatí</a:t>
            </a:r>
            <a:endParaRPr lang="cs-CZ" sz="3400" b="1" dirty="0"/>
          </a:p>
          <a:p>
            <a:pPr marL="763588" lvl="1" indent="-363538"/>
            <a:r>
              <a:rPr lang="cs-CZ" sz="3400" dirty="0"/>
              <a:t>písemně  </a:t>
            </a:r>
            <a:r>
              <a:rPr lang="cs-CZ" sz="3400" dirty="0" smtClean="0"/>
              <a:t>	</a:t>
            </a:r>
            <a:r>
              <a:rPr lang="cs-CZ" sz="3400" b="1" dirty="0" smtClean="0"/>
              <a:t>nepřijatí</a:t>
            </a:r>
          </a:p>
          <a:p>
            <a:pPr marL="763588" lvl="1" indent="-363538"/>
            <a:endParaRPr lang="cs-CZ" sz="2400" b="1" dirty="0"/>
          </a:p>
          <a:p>
            <a:pPr marL="0" indent="0">
              <a:buNone/>
            </a:pPr>
            <a:r>
              <a:rPr lang="cs-CZ" sz="4000" b="1" dirty="0" smtClean="0"/>
              <a:t>Od</a:t>
            </a:r>
            <a:r>
              <a:rPr lang="x-none" sz="4000" b="1" smtClean="0"/>
              <a:t>volací </a:t>
            </a:r>
            <a:r>
              <a:rPr lang="cs-CZ" sz="4000" b="1" dirty="0"/>
              <a:t>ř</a:t>
            </a:r>
            <a:r>
              <a:rPr lang="x-none" sz="4000" b="1"/>
              <a:t>ízení</a:t>
            </a:r>
            <a:endParaRPr lang="cs-CZ" sz="4000" b="1" dirty="0"/>
          </a:p>
          <a:p>
            <a:pPr marL="363538" indent="-363538">
              <a:lnSpc>
                <a:spcPct val="120000"/>
              </a:lnSpc>
              <a:buNone/>
            </a:pPr>
            <a:r>
              <a:rPr lang="cs-CZ" sz="3600" dirty="0"/>
              <a:t>	</a:t>
            </a:r>
            <a:r>
              <a:rPr lang="x-none" sz="3400" b="1"/>
              <a:t>3 pracovní dn</a:t>
            </a:r>
            <a:r>
              <a:rPr lang="cs-CZ" sz="3400" b="1" dirty="0"/>
              <a:t>y </a:t>
            </a:r>
            <a:r>
              <a:rPr lang="x-none" sz="3400"/>
              <a:t>od </a:t>
            </a:r>
            <a:r>
              <a:rPr lang="cs-CZ" sz="3400" dirty="0" smtClean="0"/>
              <a:t>oznámení o nepřijetí </a:t>
            </a:r>
            <a:r>
              <a:rPr lang="x-none" sz="3400" i="1" smtClean="0"/>
              <a:t>(</a:t>
            </a:r>
            <a:r>
              <a:rPr lang="x-none" sz="3400" i="1"/>
              <a:t>je možné zaslat poštou</a:t>
            </a:r>
            <a:r>
              <a:rPr lang="x-none" sz="3400" i="1" smtClean="0"/>
              <a:t>)</a:t>
            </a:r>
            <a:r>
              <a:rPr lang="cs-CZ" sz="3400" i="1" dirty="0" smtClean="0"/>
              <a:t>    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11897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b="1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Ů</a:t>
            </a:r>
            <a:r>
              <a:rPr lang="x-none" b="1" smtClean="0">
                <a:solidFill>
                  <a:schemeClr val="accent5">
                    <a:lumMod val="50000"/>
                  </a:schemeClr>
                </a:solidFill>
              </a:rPr>
              <a:t>LEŽITÉ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896544"/>
          </a:xfrm>
        </p:spPr>
        <p:txBody>
          <a:bodyPr>
            <a:normAutofit lnSpcReduction="10000"/>
          </a:bodyPr>
          <a:lstStyle/>
          <a:p>
            <a:r>
              <a:rPr lang="cs-CZ" sz="2800" b="1" u="sng" dirty="0" smtClean="0">
                <a:hlinkClick r:id="rId2"/>
              </a:rPr>
              <a:t>www.</a:t>
            </a:r>
            <a:r>
              <a:rPr lang="cs-CZ" sz="2800" b="1" u="sng" dirty="0" err="1" smtClean="0">
                <a:hlinkClick r:id="rId2"/>
              </a:rPr>
              <a:t>infoabsolvent.cz</a:t>
            </a:r>
            <a:r>
              <a:rPr lang="cs-CZ" sz="2800" b="1" u="sng" dirty="0" smtClean="0"/>
              <a:t> </a:t>
            </a:r>
            <a:r>
              <a:rPr lang="cs-CZ" sz="2000" dirty="0" smtClean="0"/>
              <a:t>- přehled středních škol</a:t>
            </a:r>
          </a:p>
          <a:p>
            <a:pPr>
              <a:buNone/>
            </a:pPr>
            <a:r>
              <a:rPr lang="cs-CZ" sz="2000" dirty="0" smtClean="0"/>
              <a:t>	vyhledávat lze podle 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oboru vzdělání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školy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povolání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činností 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pracovišť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videa či obrázků </a:t>
            </a:r>
          </a:p>
          <a:p>
            <a:pPr>
              <a:buNone/>
            </a:pPr>
            <a:r>
              <a:rPr lang="cs-CZ" sz="2000" dirty="0" smtClean="0"/>
              <a:t>	dobrou pomůckou k orientaci při rozhodování je </a:t>
            </a:r>
            <a:r>
              <a:rPr lang="cs-CZ" sz="2000" b="1" dirty="0" smtClean="0"/>
              <a:t>Profitest. </a:t>
            </a:r>
            <a:r>
              <a:rPr lang="cs-CZ" sz="2000" dirty="0" smtClean="0"/>
              <a:t> </a:t>
            </a:r>
          </a:p>
          <a:p>
            <a:pPr>
              <a:buNone/>
            </a:pPr>
            <a:endParaRPr lang="cs-CZ" sz="2000" dirty="0" smtClean="0"/>
          </a:p>
          <a:p>
            <a:r>
              <a:rPr lang="x-none" sz="2200" b="1" u="sng" dirty="0" smtClean="0">
                <a:hlinkClick r:id="rId3"/>
              </a:rPr>
              <a:t>www.cermat.cz</a:t>
            </a:r>
            <a:r>
              <a:rPr lang="cs-CZ" sz="2200" b="1" u="sng" dirty="0" smtClean="0"/>
              <a:t> </a:t>
            </a:r>
            <a:r>
              <a:rPr lang="cs-CZ" sz="2200" b="1" dirty="0" smtClean="0"/>
              <a:t>	</a:t>
            </a:r>
            <a:r>
              <a:rPr lang="cs-CZ" sz="2200" dirty="0" smtClean="0"/>
              <a:t>(</a:t>
            </a:r>
            <a:r>
              <a:rPr lang="cs-CZ" sz="2200" dirty="0" err="1" smtClean="0"/>
              <a:t>prijimaci</a:t>
            </a:r>
            <a:r>
              <a:rPr lang="cs-CZ" sz="2200" dirty="0" smtClean="0"/>
              <a:t> </a:t>
            </a:r>
            <a:r>
              <a:rPr lang="cs-CZ" sz="2200" dirty="0" err="1" smtClean="0"/>
              <a:t>rizeni</a:t>
            </a:r>
            <a:r>
              <a:rPr lang="cs-CZ" sz="2200" dirty="0" smtClean="0"/>
              <a:t>)</a:t>
            </a:r>
          </a:p>
          <a:p>
            <a:r>
              <a:rPr lang="x-none" sz="2200" b="1" dirty="0" smtClean="0">
                <a:hlinkClick r:id="rId4"/>
              </a:rPr>
              <a:t>www.jmskoly.cz</a:t>
            </a:r>
            <a:endParaRPr lang="cs-CZ" sz="2200" dirty="0"/>
          </a:p>
          <a:p>
            <a:r>
              <a:rPr lang="x-none" sz="2200" b="1" dirty="0" smtClean="0">
                <a:hlinkClick r:id="rId5"/>
              </a:rPr>
              <a:t>www.msmt.cz</a:t>
            </a:r>
            <a:r>
              <a:rPr lang="cs-CZ" sz="2200" b="1" dirty="0" smtClean="0"/>
              <a:t> </a:t>
            </a:r>
            <a:r>
              <a:rPr lang="cs-CZ" sz="2200" dirty="0" smtClean="0"/>
              <a:t>     </a:t>
            </a:r>
            <a:endParaRPr lang="cs-CZ" sz="22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5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PŘIHLAŠOVÁNÍ KE VZDĚLÁVÁNÍ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endParaRPr lang="cs-CZ" sz="2900" dirty="0" smtClean="0"/>
          </a:p>
          <a:p>
            <a:pPr>
              <a:buNone/>
            </a:pPr>
            <a:r>
              <a:rPr lang="cs-CZ" sz="2000" dirty="0" smtClean="0"/>
              <a:t>	</a:t>
            </a:r>
            <a:endParaRPr lang="cs-CZ" sz="2400" b="1" dirty="0" smtClean="0"/>
          </a:p>
          <a:p>
            <a:pPr>
              <a:lnSpc>
                <a:spcPct val="150000"/>
              </a:lnSpc>
            </a:pPr>
            <a:r>
              <a:rPr lang="x-none" sz="2700" b="1" u="sng" dirty="0" smtClean="0"/>
              <a:t>2 p</a:t>
            </a:r>
            <a:r>
              <a:rPr lang="cs-CZ" sz="2700" b="1" u="sng" dirty="0" smtClean="0"/>
              <a:t>ř</a:t>
            </a:r>
            <a:r>
              <a:rPr lang="x-none" sz="2700" b="1" u="sng" dirty="0" smtClean="0"/>
              <a:t>ihlášky</a:t>
            </a:r>
            <a:r>
              <a:rPr lang="x-none" sz="2700" b="1" dirty="0" smtClean="0"/>
              <a:t> </a:t>
            </a:r>
            <a:r>
              <a:rPr lang="cs-CZ" sz="2700" dirty="0" smtClean="0"/>
              <a:t>- </a:t>
            </a:r>
            <a:r>
              <a:rPr lang="x-none" sz="2700" dirty="0" smtClean="0"/>
              <a:t>na </a:t>
            </a:r>
            <a:r>
              <a:rPr lang="x-none" sz="2700" i="1" dirty="0" smtClean="0"/>
              <a:t>2 školy</a:t>
            </a:r>
            <a:r>
              <a:rPr lang="x-none" sz="2700" dirty="0" smtClean="0"/>
              <a:t> nebo na </a:t>
            </a:r>
            <a:r>
              <a:rPr lang="x-none" sz="2700" i="1" dirty="0" smtClean="0"/>
              <a:t>1 školu a 2 </a:t>
            </a:r>
            <a:r>
              <a:rPr lang="x-none" sz="2700" i="1" smtClean="0"/>
              <a:t>obory</a:t>
            </a:r>
            <a:r>
              <a:rPr lang="x-none" sz="2700" smtClean="0"/>
              <a:t> </a:t>
            </a:r>
            <a:endParaRPr lang="cs-CZ" sz="27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700" dirty="0" smtClean="0"/>
          </a:p>
          <a:p>
            <a:pPr>
              <a:lnSpc>
                <a:spcPct val="150000"/>
              </a:lnSpc>
            </a:pPr>
            <a:r>
              <a:rPr lang="cs-CZ" sz="2800" dirty="0"/>
              <a:t>přihlášky </a:t>
            </a:r>
            <a:r>
              <a:rPr lang="cs-CZ" sz="2800" b="1" dirty="0"/>
              <a:t>podává uchazeč </a:t>
            </a:r>
            <a:r>
              <a:rPr lang="cs-CZ" sz="2800" dirty="0"/>
              <a:t>řediteli SŠ  </a:t>
            </a:r>
            <a:r>
              <a:rPr lang="x-none" sz="2800" b="1"/>
              <a:t>do 1.</a:t>
            </a:r>
            <a:r>
              <a:rPr lang="cs-CZ" sz="2800" b="1" dirty="0"/>
              <a:t> 3. </a:t>
            </a:r>
            <a:r>
              <a:rPr lang="x-none" sz="2800" b="1"/>
              <a:t>20</a:t>
            </a:r>
            <a:r>
              <a:rPr lang="cs-CZ" sz="2800" b="1" dirty="0" smtClean="0"/>
              <a:t>20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700" dirty="0" smtClean="0"/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B050"/>
                </a:solidFill>
              </a:rPr>
              <a:t>naše škola vyplní a vytiskne přihlášky (únor)</a:t>
            </a:r>
          </a:p>
          <a:p>
            <a:pPr>
              <a:lnSpc>
                <a:spcPct val="150000"/>
              </a:lnSpc>
              <a:buNone/>
            </a:pPr>
            <a:endParaRPr lang="cs-CZ" sz="2700" dirty="0" smtClean="0"/>
          </a:p>
          <a:p>
            <a:pPr>
              <a:lnSpc>
                <a:spcPct val="150000"/>
              </a:lnSpc>
              <a:buNone/>
            </a:pPr>
            <a:endParaRPr 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24608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>
          <a:xfrm>
            <a:off x="683568" y="404813"/>
            <a:ext cx="8064896" cy="863947"/>
          </a:xfrm>
        </p:spPr>
        <p:txBody>
          <a:bodyPr/>
          <a:lstStyle/>
          <a:p>
            <a:r>
              <a:rPr lang="cs-CZ" sz="2800" b="1" dirty="0" smtClean="0">
                <a:solidFill>
                  <a:srgbClr val="E43C2A"/>
                </a:solidFill>
              </a:rPr>
              <a:t>        	</a:t>
            </a:r>
            <a:r>
              <a:rPr lang="cs-CZ" sz="3200" dirty="0" smtClean="0">
                <a:solidFill>
                  <a:schemeClr val="tx2"/>
                </a:solidFill>
              </a:rPr>
              <a:t>Uplatnitelnost profesí na TP</a:t>
            </a:r>
            <a:endParaRPr lang="cs-CZ" sz="1400" dirty="0">
              <a:solidFill>
                <a:schemeClr val="tx2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496944" cy="5328591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1</a:t>
            </a:r>
            <a:r>
              <a:rPr lang="cs-CZ" sz="2400" b="1" dirty="0">
                <a:solidFill>
                  <a:schemeClr val="tx2"/>
                </a:solidFill>
              </a:rPr>
              <a:t>. Řemeslníci a opraváři	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400" dirty="0"/>
              <a:t>(zedníci, zámečníci, instalatéři, elektrikáři, </a:t>
            </a:r>
            <a:r>
              <a:rPr lang="cs-CZ" sz="2400" dirty="0" smtClean="0"/>
              <a:t>truhláři</a:t>
            </a:r>
            <a:r>
              <a:rPr lang="cs-CZ" sz="2400" dirty="0"/>
              <a:t>, tesaři, klempíři, </a:t>
            </a:r>
            <a:r>
              <a:rPr lang="cs-CZ" sz="2400" dirty="0" smtClean="0"/>
              <a:t>elektromechanici, elektrotechnici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2</a:t>
            </a:r>
            <a:r>
              <a:rPr lang="cs-CZ" sz="2400" b="1" dirty="0">
                <a:solidFill>
                  <a:schemeClr val="tx2"/>
                </a:solidFill>
              </a:rPr>
              <a:t>. Obsluha strojů a zařízení, montéři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b="1" dirty="0"/>
              <a:t> </a:t>
            </a:r>
            <a:r>
              <a:rPr lang="cs-CZ" sz="2400" dirty="0"/>
              <a:t>(strojní mechanici, obsluha CNC strojů, obráběči kovů, strojaři, </a:t>
            </a:r>
            <a:r>
              <a:rPr lang="cs-CZ" sz="2400" dirty="0" smtClean="0"/>
              <a:t>svářeči, operátoři či obsluha výrobních linek, montážní dělníci, řidiči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3</a:t>
            </a:r>
            <a:r>
              <a:rPr lang="cs-CZ" sz="2400" b="1" dirty="0">
                <a:solidFill>
                  <a:schemeClr val="tx2"/>
                </a:solidFill>
              </a:rPr>
              <a:t>. Pracovníci ve službách, prodejci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dirty="0"/>
              <a:t>(kuchaři, číšníci a servírky, </a:t>
            </a:r>
            <a:r>
              <a:rPr lang="cs-CZ" sz="2400" dirty="0" smtClean="0"/>
              <a:t>prodavači, </a:t>
            </a:r>
            <a:r>
              <a:rPr lang="cs-CZ" sz="2400" dirty="0"/>
              <a:t>obchodní zástupci</a:t>
            </a:r>
            <a:r>
              <a:rPr lang="cs-CZ" sz="2400" dirty="0">
                <a:latin typeface="Arial" charset="0"/>
              </a:rPr>
              <a:t>, </a:t>
            </a:r>
            <a:r>
              <a:rPr lang="cs-CZ" sz="2400" dirty="0"/>
              <a:t>pečovatelé, ošetřovatelé, </a:t>
            </a:r>
            <a:r>
              <a:rPr lang="cs-CZ" sz="2400" dirty="0" smtClean="0"/>
              <a:t>zdravotníci, pracovníci v sociálních službách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4</a:t>
            </a:r>
            <a:r>
              <a:rPr lang="cs-CZ" sz="2400" b="1" dirty="0">
                <a:solidFill>
                  <a:schemeClr val="tx2"/>
                </a:solidFill>
              </a:rPr>
              <a:t>. Techničtí a odborní pracovníci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400" dirty="0"/>
              <a:t>(</a:t>
            </a:r>
            <a:r>
              <a:rPr lang="cs-CZ" sz="2400" dirty="0" smtClean="0"/>
              <a:t>konstruktéři, technologové výroby, technik kvality výroby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	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 algn="ctr">
              <a:buNone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Děkujeme za pozornost.</a:t>
            </a:r>
          </a:p>
          <a:p>
            <a:pPr marL="0" indent="0" algn="ctr">
              <a:buNone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  <a:endParaRPr lang="cs-CZ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939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x-none" b="1" dirty="0">
                <a:solidFill>
                  <a:schemeClr val="accent5">
                    <a:lumMod val="50000"/>
                  </a:schemeClr>
                </a:solidFill>
              </a:rPr>
              <a:t>RAVIDLA PRO VYPLN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Ě</a:t>
            </a:r>
            <a:r>
              <a:rPr lang="x-none" b="1" dirty="0">
                <a:solidFill>
                  <a:schemeClr val="accent5">
                    <a:lumMod val="50000"/>
                  </a:schemeClr>
                </a:solidFill>
              </a:rPr>
              <a:t>NÍ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PŘIHLÁŠKY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6720" t="21644" r="51281" b="13126"/>
          <a:stretch/>
        </p:blipFill>
        <p:spPr>
          <a:xfrm>
            <a:off x="251520" y="1052736"/>
            <a:ext cx="4404514" cy="5472608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4716016" y="1894611"/>
            <a:ext cx="4104456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rodiče vyplní „</a:t>
            </a:r>
            <a:r>
              <a:rPr lang="cs-CZ" dirty="0" err="1">
                <a:solidFill>
                  <a:srgbClr val="00B050"/>
                </a:solidFill>
              </a:rPr>
              <a:t>formulářek</a:t>
            </a:r>
            <a:r>
              <a:rPr lang="cs-CZ" dirty="0"/>
              <a:t>“, který žáci obdrží  </a:t>
            </a:r>
            <a:r>
              <a:rPr lang="cs-CZ" dirty="0" smtClean="0"/>
              <a:t>s vysvědčením nebo online na </a:t>
            </a:r>
            <a:r>
              <a:rPr lang="cs-CZ" sz="1600" dirty="0" smtClean="0">
                <a:hlinkClick r:id="rId3"/>
              </a:rPr>
              <a:t>www.skolaonline.cz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     - vyplněný </a:t>
            </a:r>
            <a:r>
              <a:rPr lang="cs-CZ" dirty="0"/>
              <a:t>jej odevzdají </a:t>
            </a:r>
            <a:r>
              <a:rPr lang="cs-CZ" dirty="0" smtClean="0"/>
              <a:t>výchovné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      poradkyni</a:t>
            </a:r>
            <a:r>
              <a:rPr lang="cs-CZ" dirty="0"/>
              <a:t>	</a:t>
            </a:r>
            <a:endParaRPr lang="cs-CZ" dirty="0" smtClean="0"/>
          </a:p>
          <a:p>
            <a:pPr>
              <a:lnSpc>
                <a:spcPct val="150000"/>
              </a:lnSpc>
            </a:pP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na základě údajů v tomto formuláři pak </a:t>
            </a:r>
            <a:r>
              <a:rPr lang="cs-CZ" b="1" dirty="0">
                <a:solidFill>
                  <a:srgbClr val="00B050"/>
                </a:solidFill>
              </a:rPr>
              <a:t>naše škola vyplní přihlášky (únor)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22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9" t="23816" r="36954" b="9206"/>
          <a:stretch/>
        </p:blipFill>
        <p:spPr bwMode="auto">
          <a:xfrm>
            <a:off x="446751" y="1124744"/>
            <a:ext cx="3960440" cy="548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0" t="23977" r="36435" b="8324"/>
          <a:stretch/>
        </p:blipFill>
        <p:spPr bwMode="auto">
          <a:xfrm>
            <a:off x="4537291" y="1124744"/>
            <a:ext cx="4184242" cy="556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46751" y="116632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PŘIHLÁŠKA KE VZDĚLÁVÁNÍ  - </a:t>
            </a:r>
            <a:r>
              <a:rPr lang="cs-CZ" sz="3600" b="1" dirty="0">
                <a:solidFill>
                  <a:srgbClr val="00B050"/>
                </a:solidFill>
              </a:rPr>
              <a:t>vydá naše ZŠ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289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9" t="23816" r="36954" b="9206"/>
          <a:stretch/>
        </p:blipFill>
        <p:spPr bwMode="auto">
          <a:xfrm>
            <a:off x="179512" y="260648"/>
            <a:ext cx="403244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236522" y="260648"/>
            <a:ext cx="479997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B050"/>
                </a:solidFill>
              </a:rPr>
              <a:t>vydá </a:t>
            </a:r>
            <a:r>
              <a:rPr lang="cs-CZ" sz="2400" b="1" dirty="0">
                <a:solidFill>
                  <a:srgbClr val="00B050"/>
                </a:solidFill>
              </a:rPr>
              <a:t>naše </a:t>
            </a:r>
            <a:r>
              <a:rPr lang="cs-CZ" sz="2400" b="1" dirty="0" smtClean="0">
                <a:solidFill>
                  <a:srgbClr val="00B050"/>
                </a:solidFill>
              </a:rPr>
              <a:t>ZŠ</a:t>
            </a:r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2 totožné přihlášky</a:t>
            </a:r>
          </a:p>
          <a:p>
            <a:endParaRPr lang="cs-CZ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na pořadí škol záleží!</a:t>
            </a:r>
          </a:p>
          <a:p>
            <a:endParaRPr lang="cs-CZ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podpis </a:t>
            </a:r>
            <a:r>
              <a:rPr lang="cs-CZ" sz="2400" dirty="0" smtClean="0"/>
              <a:t>uchazeče</a:t>
            </a:r>
            <a:r>
              <a:rPr lang="cs-CZ" sz="2400" dirty="0"/>
              <a:t>	</a:t>
            </a: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podpis  </a:t>
            </a:r>
            <a:r>
              <a:rPr lang="cs-CZ" sz="2400" dirty="0"/>
              <a:t>rodiče </a:t>
            </a:r>
            <a:r>
              <a:rPr lang="cs-CZ" sz="2400" dirty="0" smtClean="0"/>
              <a:t> </a:t>
            </a:r>
            <a:r>
              <a:rPr lang="cs-CZ" sz="1600" dirty="0"/>
              <a:t>(datum narození</a:t>
            </a:r>
            <a:r>
              <a:rPr lang="cs-CZ" sz="1600" dirty="0" smtClean="0"/>
              <a:t>)</a:t>
            </a:r>
          </a:p>
          <a:p>
            <a:endParaRPr lang="cs-CZ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potvrzení </a:t>
            </a:r>
            <a:r>
              <a:rPr lang="cs-CZ" sz="2400" dirty="0" smtClean="0"/>
              <a:t>lékaře </a:t>
            </a:r>
            <a:r>
              <a:rPr lang="cs-CZ" sz="1600" dirty="0" smtClean="0"/>
              <a:t>(pokud </a:t>
            </a:r>
            <a:r>
              <a:rPr lang="cs-CZ" sz="1600" dirty="0"/>
              <a:t>škola vyžaduje</a:t>
            </a:r>
            <a:r>
              <a:rPr lang="cs-CZ" sz="1600" dirty="0" smtClean="0"/>
              <a:t>)</a:t>
            </a:r>
            <a:endParaRPr lang="cs-CZ" sz="1600" dirty="0"/>
          </a:p>
          <a:p>
            <a:pPr marL="800100" lvl="1" indent="-342900">
              <a:buFont typeface="Calibri" panose="020F0502020204030204" pitchFamily="34" charset="0"/>
              <a:buChar char="₋"/>
            </a:pPr>
            <a:r>
              <a:rPr lang="cs-CZ" sz="2000" b="1" i="1" dirty="0" smtClean="0"/>
              <a:t>OBJEDNAT PŘEDEM</a:t>
            </a:r>
          </a:p>
          <a:p>
            <a:pPr marL="800100" lvl="1" indent="-342900">
              <a:buFont typeface="Calibri" panose="020F0502020204030204" pitchFamily="34" charset="0"/>
              <a:buChar char="₋"/>
            </a:pPr>
            <a:r>
              <a:rPr lang="cs-CZ" sz="2000" i="1" dirty="0" smtClean="0"/>
              <a:t>celková prohlídka </a:t>
            </a:r>
          </a:p>
          <a:p>
            <a:pPr marL="800100" lvl="1" indent="-342900">
              <a:buFont typeface="Calibri" panose="020F0502020204030204" pitchFamily="34" charset="0"/>
              <a:buChar char="₋"/>
            </a:pPr>
            <a:r>
              <a:rPr lang="cs-CZ" sz="2000" i="1" dirty="0" smtClean="0"/>
              <a:t>potvrzení na přihlášku nebo jiný formulář?</a:t>
            </a:r>
            <a:r>
              <a:rPr lang="cs-CZ" sz="2000" i="1" dirty="0" smtClean="0">
                <a:solidFill>
                  <a:srgbClr val="FF0000"/>
                </a:solidFill>
              </a:rPr>
              <a:t>             </a:t>
            </a:r>
          </a:p>
          <a:p>
            <a:r>
              <a:rPr lang="cs-CZ" sz="2000" i="1" dirty="0" smtClean="0">
                <a:solidFill>
                  <a:srgbClr val="FF0000"/>
                </a:solidFill>
              </a:rPr>
              <a:t>Lékař </a:t>
            </a:r>
            <a:r>
              <a:rPr lang="cs-CZ" sz="2000" i="1" dirty="0">
                <a:solidFill>
                  <a:srgbClr val="FF0000"/>
                </a:solidFill>
              </a:rPr>
              <a:t>nemusí </a:t>
            </a:r>
            <a:r>
              <a:rPr lang="cs-CZ" sz="2000" i="1" dirty="0" smtClean="0">
                <a:solidFill>
                  <a:srgbClr val="FF0000"/>
                </a:solidFill>
              </a:rPr>
              <a:t>vámi vybranou </a:t>
            </a:r>
            <a:r>
              <a:rPr lang="cs-CZ" sz="2000" i="1" dirty="0">
                <a:solidFill>
                  <a:srgbClr val="FF0000"/>
                </a:solidFill>
              </a:rPr>
              <a:t>školu </a:t>
            </a:r>
            <a:r>
              <a:rPr lang="cs-CZ" sz="2000" i="1" dirty="0" smtClean="0">
                <a:solidFill>
                  <a:srgbClr val="FF0000"/>
                </a:solidFill>
              </a:rPr>
              <a:t>potvrdit!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endParaRPr lang="cs-CZ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odevzdat na SŠ - </a:t>
            </a:r>
            <a:r>
              <a:rPr lang="cs-CZ" sz="1600" dirty="0" smtClean="0"/>
              <a:t>osobně </a:t>
            </a:r>
            <a:r>
              <a:rPr lang="cs-CZ" sz="1600" dirty="0"/>
              <a:t>nebo </a:t>
            </a:r>
            <a:r>
              <a:rPr lang="cs-CZ" sz="1600" dirty="0" smtClean="0"/>
              <a:t>poštou</a:t>
            </a:r>
            <a:r>
              <a:rPr lang="cs-CZ" sz="2400" dirty="0" smtClean="0"/>
              <a:t>               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        Do konce února !</a:t>
            </a:r>
            <a:endParaRPr lang="cs-CZ" sz="2000" dirty="0"/>
          </a:p>
        </p:txBody>
      </p:sp>
      <p:sp>
        <p:nvSpPr>
          <p:cNvPr id="6" name="Ovál 5">
            <a:extLst/>
          </p:cNvPr>
          <p:cNvSpPr/>
          <p:nvPr/>
        </p:nvSpPr>
        <p:spPr>
          <a:xfrm>
            <a:off x="318190" y="4735701"/>
            <a:ext cx="3821762" cy="504056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Ovál 6">
            <a:extLst/>
          </p:cNvPr>
          <p:cNvSpPr/>
          <p:nvPr/>
        </p:nvSpPr>
        <p:spPr>
          <a:xfrm>
            <a:off x="3208772" y="4077072"/>
            <a:ext cx="910636" cy="17849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Ovál 7">
            <a:extLst/>
          </p:cNvPr>
          <p:cNvSpPr/>
          <p:nvPr/>
        </p:nvSpPr>
        <p:spPr>
          <a:xfrm>
            <a:off x="3172768" y="4269367"/>
            <a:ext cx="967184" cy="31176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7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0" t="23977" r="36435" b="8324"/>
          <a:stretch/>
        </p:blipFill>
        <p:spPr bwMode="auto">
          <a:xfrm>
            <a:off x="179512" y="188640"/>
            <a:ext cx="4824536" cy="641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ál 2">
            <a:extLst/>
          </p:cNvPr>
          <p:cNvSpPr/>
          <p:nvPr/>
        </p:nvSpPr>
        <p:spPr>
          <a:xfrm>
            <a:off x="3491880" y="692696"/>
            <a:ext cx="1296144" cy="504056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" name="Ovál 3">
            <a:extLst/>
          </p:cNvPr>
          <p:cNvSpPr/>
          <p:nvPr/>
        </p:nvSpPr>
        <p:spPr>
          <a:xfrm>
            <a:off x="1352104" y="4869160"/>
            <a:ext cx="483592" cy="31176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59014" y="692696"/>
            <a:ext cx="346145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 smtClean="0"/>
              <a:t>Příloha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diplomy; kroužky (sportovní, hudební, výtvarné) - dokládající schopnosti</a:t>
            </a:r>
            <a:r>
              <a:rPr lang="cs-CZ" altLang="cs-CZ" sz="2400" dirty="0"/>
              <a:t>, </a:t>
            </a:r>
            <a:r>
              <a:rPr lang="cs-CZ" altLang="cs-CZ" sz="2400" dirty="0" smtClean="0"/>
              <a:t>vědomosti a </a:t>
            </a:r>
            <a:r>
              <a:rPr lang="cs-CZ" altLang="cs-CZ" sz="2400" dirty="0"/>
              <a:t>zájmy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75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ZÁPISOVÝ LÍSTEK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000" i="1" dirty="0" smtClean="0"/>
              <a:t>      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81642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rgbClr val="00B050"/>
                </a:solidFill>
              </a:rPr>
              <a:t>vydá naše ZŠ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proti </a:t>
            </a:r>
            <a:r>
              <a:rPr lang="cs-CZ" sz="2000" dirty="0"/>
              <a:t>podpisu zák. zástupce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 době 1. – 15. března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/>
              <a:t>	(přesný termín bude uveden </a:t>
            </a:r>
            <a:r>
              <a:rPr lang="cs-CZ" sz="2000" dirty="0" smtClean="0"/>
              <a:t> na </a:t>
            </a:r>
            <a:r>
              <a:rPr lang="cs-CZ" sz="2000" dirty="0" smtClean="0">
                <a:hlinkClick r:id="rId2"/>
              </a:rPr>
              <a:t>www.skolaonline.cz</a:t>
            </a:r>
            <a:r>
              <a:rPr lang="cs-CZ" sz="2000" dirty="0" smtClean="0"/>
              <a:t> 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endParaRPr lang="cs-CZ" sz="2600" i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8" t="21625" r="36525" b="22706"/>
          <a:stretch/>
        </p:blipFill>
        <p:spPr bwMode="auto">
          <a:xfrm>
            <a:off x="179512" y="404664"/>
            <a:ext cx="4857905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4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ZÁPISOVÝ LÍSTEK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sz="2400" smtClean="0"/>
              <a:t>odevzdá uchazeč (zákonný zástupce) na SŠ </a:t>
            </a:r>
            <a:r>
              <a:rPr lang="cs-CZ" sz="2400" i="1" smtClean="0"/>
              <a:t>- </a:t>
            </a:r>
            <a:r>
              <a:rPr lang="cs-CZ" sz="2000" i="1" smtClean="0"/>
              <a:t>tím potvrdí úmysl vzdělávat se v dané SŠ 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nejpozději </a:t>
            </a:r>
            <a:r>
              <a:rPr lang="cs-CZ" sz="2400" b="1" dirty="0" smtClean="0"/>
              <a:t>do 10 pracovních dnů </a:t>
            </a:r>
            <a:r>
              <a:rPr lang="cs-CZ" sz="2400" dirty="0" smtClean="0"/>
              <a:t>ode dne oznámení rozhodnutí o přijetí </a:t>
            </a:r>
            <a:r>
              <a:rPr lang="cs-CZ" altLang="cs-CZ" sz="2400" i="1" dirty="0" smtClean="0"/>
              <a:t>(</a:t>
            </a:r>
            <a:r>
              <a:rPr lang="cs-CZ" altLang="cs-CZ" sz="2000" i="1" dirty="0" smtClean="0"/>
              <a:t>lhůta začíná den po zveřejnění seznamu přijatých uchazečů)</a:t>
            </a:r>
          </a:p>
          <a:p>
            <a:pPr>
              <a:buNone/>
            </a:pPr>
            <a:endParaRPr lang="cs-CZ" sz="2000" b="1" i="1" dirty="0" smtClean="0"/>
          </a:p>
          <a:p>
            <a:pPr>
              <a:buNone/>
            </a:pPr>
            <a:endParaRPr lang="cs-CZ" sz="1000" b="1" dirty="0" smtClean="0"/>
          </a:p>
          <a:p>
            <a:r>
              <a:rPr lang="cs-CZ" sz="2400" b="1" dirty="0" smtClean="0"/>
              <a:t>ZÁPISOVÝ LÍSTEK MŮŽE UCHAZEČ UPLATNIT JEN</a:t>
            </a:r>
            <a:r>
              <a:rPr lang="cs-CZ" sz="2400" b="1" u="sng" dirty="0" smtClean="0"/>
              <a:t> JEDNOU</a:t>
            </a:r>
            <a:r>
              <a:rPr lang="cs-CZ" sz="2400" u="sng" dirty="0" smtClean="0"/>
              <a:t> 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400" b="1" u="sng" dirty="0" smtClean="0"/>
              <a:t>VÝJIMKA</a:t>
            </a:r>
            <a:r>
              <a:rPr lang="cs-CZ" sz="2400" dirty="0" smtClean="0"/>
              <a:t> - ZL lze vzít zpátky pro uplatnění na jiné škole</a:t>
            </a:r>
          </a:p>
          <a:p>
            <a:pPr>
              <a:buNone/>
            </a:pPr>
            <a:endParaRPr lang="cs-CZ" sz="1050" dirty="0" smtClean="0"/>
          </a:p>
          <a:p>
            <a:pPr>
              <a:buNone/>
            </a:pPr>
            <a:r>
              <a:rPr lang="cs-CZ" sz="2400" dirty="0" smtClean="0"/>
              <a:t>		- když bylo odvolání úspěšné</a:t>
            </a:r>
          </a:p>
          <a:p>
            <a:pPr>
              <a:buNone/>
            </a:pPr>
            <a:r>
              <a:rPr lang="cs-CZ" sz="2400" dirty="0" smtClean="0"/>
              <a:t>		- následné přijetí na SŠ bez talentové zkoušky</a:t>
            </a:r>
            <a:r>
              <a:rPr lang="cs-CZ" sz="2000" dirty="0" smtClean="0"/>
              <a:t> </a:t>
            </a:r>
          </a:p>
          <a:p>
            <a:pPr>
              <a:buNone/>
            </a:pPr>
            <a:endParaRPr lang="cs-CZ" altLang="cs-CZ" sz="2000" dirty="0" smtClean="0"/>
          </a:p>
          <a:p>
            <a:pPr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704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STŘEDNÍ ŠKOLY – přijímací řízení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Čtyřleté maturitní obory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jednotné </a:t>
            </a:r>
            <a:r>
              <a:rPr lang="cs-CZ" b="1" dirty="0"/>
              <a:t>zkoušky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školní </a:t>
            </a:r>
            <a:r>
              <a:rPr lang="cs-CZ" b="1" dirty="0"/>
              <a:t>zkoušky </a:t>
            </a:r>
            <a:endParaRPr lang="cs-CZ" sz="2400" i="1" dirty="0"/>
          </a:p>
          <a:p>
            <a:pPr>
              <a:lnSpc>
                <a:spcPct val="150000"/>
              </a:lnSpc>
            </a:pPr>
            <a:r>
              <a:rPr lang="cs-CZ" dirty="0"/>
              <a:t>jednotné zkoušky </a:t>
            </a:r>
            <a:r>
              <a:rPr lang="cs-CZ" b="1" dirty="0"/>
              <a:t>+ školní (vlastní) zkouška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Učební obory</a:t>
            </a:r>
          </a:p>
          <a:p>
            <a:r>
              <a:rPr lang="cs-CZ" b="1" dirty="0" smtClean="0"/>
              <a:t>vyrozumění </a:t>
            </a:r>
            <a:r>
              <a:rPr lang="cs-CZ" b="1" dirty="0"/>
              <a:t>o přijetí - </a:t>
            </a:r>
            <a:r>
              <a:rPr lang="cs-CZ" b="1" dirty="0" smtClean="0"/>
              <a:t>nepřijetí</a:t>
            </a:r>
            <a:r>
              <a:rPr lang="cs-CZ" dirty="0" smtClean="0"/>
              <a:t>, pohovor</a:t>
            </a:r>
          </a:p>
          <a:p>
            <a:r>
              <a:rPr lang="cs-CZ" dirty="0"/>
              <a:t>p</a:t>
            </a:r>
            <a:r>
              <a:rPr lang="cs-CZ" dirty="0" smtClean="0"/>
              <a:t>řípadné přijímací zkoušky proběhnou 22. – 30. 4.</a:t>
            </a:r>
          </a:p>
          <a:p>
            <a:pPr marL="0" indent="0">
              <a:buNone/>
            </a:pPr>
            <a:r>
              <a:rPr lang="cs-CZ" i="1" dirty="0" smtClean="0"/>
              <a:t>   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0505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2158</TotalTime>
  <Words>392</Words>
  <Application>Microsoft Office PowerPoint</Application>
  <PresentationFormat>Předvádění na obrazovce (4:3)</PresentationFormat>
  <Paragraphs>197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Motiv systému Office</vt:lpstr>
      <vt:lpstr>Přijímací řízení</vt:lpstr>
      <vt:lpstr>PŘIHLAŠOVÁNÍ KE VZDĚLÁVÁNÍ</vt:lpstr>
      <vt:lpstr>PRAVIDLA PRO VYPLNĚNÍ PŘIHLÁŠKY</vt:lpstr>
      <vt:lpstr>PŘIHLÁŠKA KE VZDĚLÁVÁNÍ  - vydá naše ZŠ</vt:lpstr>
      <vt:lpstr>Prezentace aplikace PowerPoint</vt:lpstr>
      <vt:lpstr>Prezentace aplikace PowerPoint</vt:lpstr>
      <vt:lpstr>ZÁPISOVÝ LÍSTEK</vt:lpstr>
      <vt:lpstr>ZÁPISOVÝ LÍSTEK</vt:lpstr>
      <vt:lpstr>STŘEDNÍ ŠKOLY – přijímací řízení</vt:lpstr>
      <vt:lpstr>PODMÍNKY PŘIJÍMACÍHO ŘÍZENÍ</vt:lpstr>
      <vt:lpstr>  TERMÍNY JEDNOTNÝCH ZKOUŠEK   </vt:lpstr>
      <vt:lpstr>TERMÍNY ZKOUŠEK</vt:lpstr>
      <vt:lpstr>PODMÍNKY PŘIJÍMACÍHO ŘÍZENÍ</vt:lpstr>
      <vt:lpstr>JEDNOTNÉ ZKOUŠKY </vt:lpstr>
      <vt:lpstr>JEDNOTNÉ ZKOUŠKY</vt:lpstr>
      <vt:lpstr>ZÁKLADNÍ RYSY TESTU</vt:lpstr>
      <vt:lpstr>ZÁKLADNÍ RYSY TESTU</vt:lpstr>
      <vt:lpstr>STŘEDNÍ ŠKOLY  přijetí - nepřijetí</vt:lpstr>
      <vt:lpstr>DŮLEŽITÉ ODKAZY</vt:lpstr>
      <vt:lpstr>         Uplatnitelnost profesí na TP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uzivatel12</dc:creator>
  <cp:lastModifiedBy>PhDr. Bc. Ilona Tranžíková Ph.D.</cp:lastModifiedBy>
  <cp:revision>176</cp:revision>
  <cp:lastPrinted>2017-10-25T18:08:01Z</cp:lastPrinted>
  <dcterms:created xsi:type="dcterms:W3CDTF">2015-11-11T20:20:20Z</dcterms:created>
  <dcterms:modified xsi:type="dcterms:W3CDTF">2021-01-18T11:02:42Z</dcterms:modified>
</cp:coreProperties>
</file>