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56" r:id="rId2"/>
    <p:sldId id="345" r:id="rId3"/>
    <p:sldId id="331" r:id="rId4"/>
    <p:sldId id="346" r:id="rId5"/>
    <p:sldId id="347" r:id="rId6"/>
    <p:sldId id="343" r:id="rId7"/>
    <p:sldId id="344" r:id="rId8"/>
    <p:sldId id="332" r:id="rId9"/>
    <p:sldId id="335" r:id="rId10"/>
    <p:sldId id="336" r:id="rId11"/>
    <p:sldId id="341" r:id="rId12"/>
    <p:sldId id="348" r:id="rId13"/>
    <p:sldId id="342" r:id="rId14"/>
    <p:sldId id="338" r:id="rId15"/>
    <p:sldId id="339" r:id="rId16"/>
    <p:sldId id="340" r:id="rId17"/>
    <p:sldId id="324" r:id="rId18"/>
    <p:sldId id="337" r:id="rId19"/>
    <p:sldId id="267" r:id="rId20"/>
    <p:sldId id="309" r:id="rId21"/>
    <p:sldId id="330" r:id="rId2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21" autoAdjust="0"/>
  </p:normalViewPr>
  <p:slideViewPr>
    <p:cSldViewPr>
      <p:cViewPr varScale="1">
        <p:scale>
          <a:sx n="100" d="100"/>
          <a:sy n="100" d="100"/>
        </p:scale>
        <p:origin x="82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93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C3884-4411-48C6-B7A2-0C019654240D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8622-4538-4C93-8647-16BC753CA2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2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32420-A7A2-43DB-AC5B-C1DF3107DA69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8008A-0F8F-45CF-930F-C72F64728B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96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50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941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73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40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05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48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48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51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07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72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E3D3-9D56-4FF9-8C6A-46D42C5D5941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74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1E3D3-9D56-4FF9-8C6A-46D42C5D5941}" type="datetimeFigureOut">
              <a:rPr lang="cs-CZ" smtClean="0"/>
              <a:pPr/>
              <a:t>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BDA79-2ADF-4912-931A-009746CBF1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44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aonline.c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kolaonline.cz/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mat.cz/" TargetMode="External"/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smt.cz/" TargetMode="External"/><Relationship Id="rId4" Type="http://schemas.openxmlformats.org/officeDocument/2006/relationships/hyperlink" Target="http://www.jmskoly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b="1" dirty="0" smtClean="0">
                <a:solidFill>
                  <a:schemeClr val="accent5">
                    <a:lumMod val="50000"/>
                  </a:schemeClr>
                </a:solidFill>
              </a:rPr>
              <a:t>Přijímací řízení</a:t>
            </a:r>
            <a:endParaRPr lang="cs-CZ" sz="8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400" dirty="0" smtClean="0"/>
              <a:t>2022 - 2023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6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4000" b="1" dirty="0" smtClean="0">
                <a:solidFill>
                  <a:schemeClr val="accent5">
                    <a:lumMod val="50000"/>
                  </a:schemeClr>
                </a:solidFill>
              </a:rPr>
              <a:t>ZÁKLADNÍ RYSY TESTU</a:t>
            </a:r>
            <a:endParaRPr lang="cs-CZ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>
              <a:buFontTx/>
              <a:buChar char="•"/>
            </a:pPr>
            <a:r>
              <a:rPr lang="cs-CZ" altLang="cs-CZ" sz="2400" dirty="0" smtClean="0"/>
              <a:t>v testech budou </a:t>
            </a:r>
            <a:r>
              <a:rPr lang="cs-CZ" altLang="cs-CZ" sz="2400" b="1" dirty="0" smtClean="0"/>
              <a:t>úlohy</a:t>
            </a:r>
            <a:r>
              <a:rPr lang="cs-CZ" altLang="cs-CZ" sz="2400" dirty="0" smtClean="0"/>
              <a:t> uzavřené i otevřené  		         </a:t>
            </a:r>
            <a:r>
              <a:rPr lang="cs-CZ" altLang="cs-CZ" sz="2000" i="1" dirty="0" smtClean="0"/>
              <a:t>(i úlohy z konstrukční geometrie)</a:t>
            </a:r>
          </a:p>
          <a:p>
            <a:pPr marL="355600" indent="-355600">
              <a:buNone/>
            </a:pPr>
            <a:endParaRPr lang="cs-CZ" altLang="cs-CZ" sz="2000" dirty="0" smtClean="0"/>
          </a:p>
          <a:p>
            <a:pPr marL="355600" indent="-355600">
              <a:spcBef>
                <a:spcPts val="1000"/>
              </a:spcBef>
              <a:buFontTx/>
              <a:buChar char="•"/>
            </a:pPr>
            <a:r>
              <a:rPr lang="cs-CZ" altLang="cs-CZ" sz="2400" b="1" dirty="0" smtClean="0"/>
              <a:t>pomůcky - </a:t>
            </a:r>
            <a:r>
              <a:rPr lang="cs-CZ" altLang="cs-CZ" sz="2400" dirty="0" smtClean="0"/>
              <a:t>modrá (černá) propisovací tužka, rýsovací potřeby </a:t>
            </a:r>
            <a:r>
              <a:rPr lang="cs-CZ" altLang="cs-CZ" sz="2000" i="1" dirty="0" smtClean="0"/>
              <a:t>(kalkulačka a tabulky NE!)</a:t>
            </a:r>
          </a:p>
          <a:p>
            <a:pPr marL="355600" indent="-355600">
              <a:spcBef>
                <a:spcPts val="1000"/>
              </a:spcBef>
              <a:buNone/>
            </a:pPr>
            <a:endParaRPr lang="cs-CZ" altLang="cs-CZ" sz="2000" dirty="0" smtClean="0"/>
          </a:p>
          <a:p>
            <a:pPr marL="355600" indent="-355600">
              <a:spcBef>
                <a:spcPts val="1000"/>
              </a:spcBef>
              <a:spcAft>
                <a:spcPts val="600"/>
              </a:spcAft>
              <a:buFontTx/>
              <a:buChar char="•"/>
            </a:pPr>
            <a:r>
              <a:rPr lang="cs-CZ" altLang="cs-CZ" sz="2400" b="1" dirty="0" smtClean="0"/>
              <a:t>chybné odpovědi </a:t>
            </a:r>
            <a:r>
              <a:rPr lang="cs-CZ" altLang="cs-CZ" sz="2400" dirty="0" smtClean="0"/>
              <a:t>nebudou penalizovány </a:t>
            </a:r>
            <a:r>
              <a:rPr lang="cs-CZ" altLang="cs-CZ" sz="2000" i="1" dirty="0" smtClean="0"/>
              <a:t>(body nebudou odčítány)</a:t>
            </a:r>
          </a:p>
          <a:p>
            <a:pPr marL="355600" indent="-355600">
              <a:spcBef>
                <a:spcPts val="1000"/>
              </a:spcBef>
              <a:spcAft>
                <a:spcPts val="600"/>
              </a:spcAft>
              <a:buNone/>
            </a:pPr>
            <a:endParaRPr lang="cs-CZ" altLang="cs-CZ" sz="2000" dirty="0" smtClean="0"/>
          </a:p>
          <a:p>
            <a:pPr marL="355600" indent="-355600">
              <a:spcBef>
                <a:spcPts val="1000"/>
              </a:spcBef>
              <a:spcAft>
                <a:spcPts val="600"/>
              </a:spcAft>
              <a:buFontTx/>
              <a:buChar char="•"/>
            </a:pPr>
            <a:r>
              <a:rPr lang="cs-CZ" altLang="cs-CZ" sz="2400" b="1" dirty="0" smtClean="0">
                <a:cs typeface="Arial" charset="0"/>
              </a:rPr>
              <a:t>přijímací zkoušky nanečisto</a:t>
            </a:r>
            <a:r>
              <a:rPr lang="cs-CZ" altLang="cs-CZ" sz="2400" dirty="0" smtClean="0"/>
              <a:t> mohou SŠ zorganizovat pro uchazeče od února (i distančně)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872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STŘEDNÍ ŠKOLY  přijetí </a:t>
            </a:r>
            <a:r>
              <a:rPr lang="cs-CZ" dirty="0">
                <a:solidFill>
                  <a:srgbClr val="002060"/>
                </a:solidFill>
              </a:rPr>
              <a:t>-</a:t>
            </a:r>
            <a:r>
              <a:rPr lang="cs-CZ" dirty="0" smtClean="0">
                <a:solidFill>
                  <a:srgbClr val="002060"/>
                </a:solidFill>
              </a:rPr>
              <a:t> nepřijetí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507288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4000" b="1" dirty="0" smtClean="0"/>
          </a:p>
          <a:p>
            <a:r>
              <a:rPr lang="cs-CZ" sz="3800" b="1" dirty="0" err="1"/>
              <a:t>Cermat</a:t>
            </a:r>
            <a:r>
              <a:rPr lang="cs-CZ" sz="3800" b="1" dirty="0"/>
              <a:t> </a:t>
            </a:r>
            <a:r>
              <a:rPr lang="cs-CZ" sz="3800" spc="-1" dirty="0">
                <a:solidFill>
                  <a:srgbClr val="000000"/>
                </a:solidFill>
                <a:ea typeface="DejaVu Sans"/>
              </a:rPr>
              <a:t>dodá výsledky jednotných testů středním školám </a:t>
            </a:r>
            <a:r>
              <a:rPr lang="cs-CZ" sz="3800" b="1" spc="-1" dirty="0">
                <a:ea typeface="DejaVu Sans"/>
              </a:rPr>
              <a:t>nejpozději do 28. dubna </a:t>
            </a:r>
          </a:p>
          <a:p>
            <a:pPr marL="0" indent="0">
              <a:buNone/>
            </a:pPr>
            <a:endParaRPr lang="cs-CZ" sz="3600" b="1" dirty="0"/>
          </a:p>
          <a:p>
            <a:r>
              <a:rPr lang="cs-CZ" sz="3800" dirty="0" smtClean="0"/>
              <a:t>ředitel </a:t>
            </a:r>
            <a:r>
              <a:rPr lang="cs-CZ" sz="3800" dirty="0" smtClean="0"/>
              <a:t>zveřejní </a:t>
            </a:r>
            <a:r>
              <a:rPr lang="cs-CZ" sz="3800" dirty="0"/>
              <a:t>seznam </a:t>
            </a:r>
            <a:r>
              <a:rPr lang="cs-CZ" sz="3800" b="1" dirty="0"/>
              <a:t>přijatých</a:t>
            </a:r>
            <a:r>
              <a:rPr lang="cs-CZ" sz="3800" dirty="0"/>
              <a:t> </a:t>
            </a:r>
            <a:r>
              <a:rPr lang="cs-CZ" sz="3800" dirty="0" smtClean="0"/>
              <a:t>uchazečů v období </a:t>
            </a:r>
            <a:r>
              <a:rPr lang="cs-CZ" sz="3800" b="1" dirty="0" smtClean="0"/>
              <a:t>od</a:t>
            </a:r>
            <a:r>
              <a:rPr lang="cs-CZ" sz="3800" dirty="0" smtClean="0"/>
              <a:t> </a:t>
            </a:r>
            <a:r>
              <a:rPr lang="cs-CZ" sz="3800" b="1" dirty="0" smtClean="0"/>
              <a:t>22. dubna do 30.dubna </a:t>
            </a:r>
          </a:p>
          <a:p>
            <a:pPr marL="0" indent="0">
              <a:buNone/>
            </a:pPr>
            <a:endParaRPr lang="cs-CZ" sz="3800" b="1" dirty="0" smtClean="0"/>
          </a:p>
          <a:p>
            <a:pPr marL="363538" indent="-363538"/>
            <a:r>
              <a:rPr lang="cs-CZ" sz="3800" b="1" dirty="0"/>
              <a:t>oznámení o přijetí – nepřijetí</a:t>
            </a:r>
          </a:p>
          <a:p>
            <a:pPr marL="763588" lvl="1" indent="-363538">
              <a:lnSpc>
                <a:spcPct val="170000"/>
              </a:lnSpc>
            </a:pPr>
            <a:r>
              <a:rPr lang="cs-CZ" sz="3800" dirty="0"/>
              <a:t>na internetu 	</a:t>
            </a:r>
            <a:r>
              <a:rPr lang="cs-CZ" sz="3800" b="1" dirty="0" smtClean="0"/>
              <a:t>přijatí</a:t>
            </a:r>
            <a:endParaRPr lang="cs-CZ" sz="3800" b="1" dirty="0"/>
          </a:p>
          <a:p>
            <a:pPr marL="763588" lvl="1" indent="-363538"/>
            <a:r>
              <a:rPr lang="cs-CZ" sz="3800" dirty="0"/>
              <a:t>písemně  </a:t>
            </a:r>
            <a:r>
              <a:rPr lang="cs-CZ" sz="3800" dirty="0" smtClean="0"/>
              <a:t>	</a:t>
            </a:r>
            <a:r>
              <a:rPr lang="cs-CZ" sz="3800" b="1" dirty="0" smtClean="0"/>
              <a:t>nepřijatí</a:t>
            </a:r>
          </a:p>
          <a:p>
            <a:pPr marL="763588" lvl="1" indent="-363538"/>
            <a:endParaRPr lang="cs-CZ" sz="2400" b="1" dirty="0"/>
          </a:p>
          <a:p>
            <a:pPr marL="0" indent="0">
              <a:buNone/>
            </a:pPr>
            <a:r>
              <a:rPr lang="cs-CZ" sz="4000" b="1" dirty="0" smtClean="0"/>
              <a:t>Od</a:t>
            </a:r>
            <a:r>
              <a:rPr lang="x-none" sz="4000" b="1" dirty="0" smtClean="0"/>
              <a:t>volací </a:t>
            </a:r>
            <a:r>
              <a:rPr lang="cs-CZ" sz="4000" b="1" dirty="0"/>
              <a:t>ř</a:t>
            </a:r>
            <a:r>
              <a:rPr lang="x-none" sz="4000" b="1" dirty="0"/>
              <a:t>ízení</a:t>
            </a:r>
            <a:endParaRPr lang="cs-CZ" sz="4000" b="1" dirty="0"/>
          </a:p>
          <a:p>
            <a:pPr marL="363538" indent="-363538">
              <a:lnSpc>
                <a:spcPct val="120000"/>
              </a:lnSpc>
              <a:buNone/>
            </a:pPr>
            <a:r>
              <a:rPr lang="cs-CZ" sz="3600" dirty="0"/>
              <a:t>	</a:t>
            </a:r>
            <a:r>
              <a:rPr lang="x-none" sz="3400" b="1" dirty="0"/>
              <a:t>3 pracovní dn</a:t>
            </a:r>
            <a:r>
              <a:rPr lang="cs-CZ" sz="3400" b="1" dirty="0"/>
              <a:t>y </a:t>
            </a:r>
            <a:r>
              <a:rPr lang="x-none" sz="3400" dirty="0"/>
              <a:t>od </a:t>
            </a:r>
            <a:r>
              <a:rPr lang="cs-CZ" sz="3400" dirty="0" smtClean="0"/>
              <a:t>oznámení o nepřijetí </a:t>
            </a:r>
            <a:r>
              <a:rPr lang="x-none" sz="3400" i="1" dirty="0" smtClean="0"/>
              <a:t>(</a:t>
            </a:r>
            <a:r>
              <a:rPr lang="x-none" sz="3400" i="1" dirty="0"/>
              <a:t>je možné zaslat poštou</a:t>
            </a:r>
            <a:r>
              <a:rPr lang="x-none" sz="3400" i="1" dirty="0" smtClean="0"/>
              <a:t>)</a:t>
            </a:r>
            <a:r>
              <a:rPr lang="cs-CZ" sz="3400" i="1" dirty="0" smtClean="0"/>
              <a:t>  </a:t>
            </a:r>
          </a:p>
          <a:p>
            <a:pPr marL="363538" indent="-363538">
              <a:lnSpc>
                <a:spcPct val="120000"/>
              </a:lnSpc>
              <a:buNone/>
            </a:pP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118974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PŘIHLAŠOVÁNÍ KE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256584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cs-CZ" sz="2900" dirty="0"/>
              <a:t>přihlášky </a:t>
            </a:r>
            <a:r>
              <a:rPr lang="cs-CZ" sz="2900" b="1" dirty="0"/>
              <a:t>podává uchazeč </a:t>
            </a:r>
            <a:r>
              <a:rPr lang="cs-CZ" sz="2900" dirty="0"/>
              <a:t>řediteli SŠ  </a:t>
            </a:r>
            <a:r>
              <a:rPr lang="cs-CZ" sz="2900" b="1" dirty="0"/>
              <a:t>1. 3. </a:t>
            </a:r>
            <a:r>
              <a:rPr lang="cs-CZ" sz="2900" b="1" dirty="0" smtClean="0"/>
              <a:t>202</a:t>
            </a:r>
            <a:r>
              <a:rPr lang="cs-CZ" sz="2000" dirty="0"/>
              <a:t>	</a:t>
            </a: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700" dirty="0"/>
              <a:t>uchazeč podává </a:t>
            </a:r>
            <a:r>
              <a:rPr lang="x-none" sz="2700" b="1" u="sng" dirty="0"/>
              <a:t>2 p</a:t>
            </a:r>
            <a:r>
              <a:rPr lang="cs-CZ" sz="2700" b="1" u="sng" dirty="0"/>
              <a:t>ř</a:t>
            </a:r>
            <a:r>
              <a:rPr lang="x-none" sz="2700" b="1" u="sng" dirty="0"/>
              <a:t>ihlášky</a:t>
            </a:r>
            <a:r>
              <a:rPr lang="x-none" sz="2700" b="1" dirty="0"/>
              <a:t> </a:t>
            </a:r>
            <a:r>
              <a:rPr lang="cs-CZ" sz="2700" dirty="0"/>
              <a:t>- </a:t>
            </a:r>
            <a:r>
              <a:rPr lang="x-none" sz="2000" dirty="0"/>
              <a:t>na </a:t>
            </a:r>
            <a:r>
              <a:rPr lang="x-none" sz="2000" i="1" dirty="0"/>
              <a:t>2 školy</a:t>
            </a:r>
            <a:r>
              <a:rPr lang="x-none" sz="2000" dirty="0"/>
              <a:t> nebo na </a:t>
            </a:r>
            <a:r>
              <a:rPr lang="x-none" sz="2000" i="1" dirty="0"/>
              <a:t>1 školu a 2 </a:t>
            </a:r>
            <a:r>
              <a:rPr lang="x-none" sz="2000" i="1" dirty="0" smtClean="0"/>
              <a:t>obory</a:t>
            </a:r>
            <a:endParaRPr lang="cs-CZ" sz="2000" i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2000" i="1" dirty="0" smtClean="0"/>
              <a:t>      (2 přihlášky, i když  jsou identické)</a:t>
            </a:r>
            <a:r>
              <a:rPr lang="x-none" sz="2000" dirty="0" smtClean="0"/>
              <a:t> </a:t>
            </a:r>
            <a:endParaRPr lang="cs-CZ" sz="20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2000" dirty="0" smtClean="0"/>
          </a:p>
          <a:p>
            <a:r>
              <a:rPr lang="cs-CZ" sz="2800" dirty="0" smtClean="0"/>
              <a:t>rodiče </a:t>
            </a:r>
            <a:r>
              <a:rPr lang="cs-CZ" sz="2800" dirty="0"/>
              <a:t>vyplní „</a:t>
            </a:r>
            <a:r>
              <a:rPr lang="cs-CZ" sz="2800" dirty="0" err="1">
                <a:solidFill>
                  <a:srgbClr val="00B050"/>
                </a:solidFill>
              </a:rPr>
              <a:t>formulářek</a:t>
            </a:r>
            <a:r>
              <a:rPr lang="cs-CZ" sz="2800" dirty="0"/>
              <a:t>“, který žáci obdrží  v lednu v naší  škole - vyplněný jej odevzdají výchovné poradkyni	</a:t>
            </a:r>
            <a:endParaRPr lang="cs-CZ" sz="28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800" dirty="0"/>
              <a:t>na základě údajů v tomto formuláři pak </a:t>
            </a:r>
            <a:r>
              <a:rPr lang="cs-CZ" sz="2800" b="1" dirty="0">
                <a:solidFill>
                  <a:srgbClr val="00B050"/>
                </a:solidFill>
              </a:rPr>
              <a:t>naše škola vyplní přihlášky (únor)</a:t>
            </a:r>
          </a:p>
          <a:p>
            <a:pPr>
              <a:lnSpc>
                <a:spcPct val="150000"/>
              </a:lnSpc>
            </a:pPr>
            <a:endParaRPr lang="cs-CZ" sz="2800" b="1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cs-CZ" sz="2700" dirty="0"/>
          </a:p>
          <a:p>
            <a:pPr>
              <a:lnSpc>
                <a:spcPct val="150000"/>
              </a:lnSpc>
              <a:buNone/>
            </a:pP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2252961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x-none" b="1" dirty="0">
                <a:solidFill>
                  <a:schemeClr val="accent5">
                    <a:lumMod val="50000"/>
                  </a:schemeClr>
                </a:solidFill>
              </a:rPr>
              <a:t>RAVIDLA PRO VYPLN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Ě</a:t>
            </a:r>
            <a:r>
              <a:rPr lang="x-none" b="1" dirty="0">
                <a:solidFill>
                  <a:schemeClr val="accent5">
                    <a:lumMod val="50000"/>
                  </a:schemeClr>
                </a:solidFill>
              </a:rPr>
              <a:t>NÍ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PŘIHLÁŠKY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6720" t="21644" r="51281" b="13126"/>
          <a:stretch/>
        </p:blipFill>
        <p:spPr>
          <a:xfrm>
            <a:off x="251520" y="1052736"/>
            <a:ext cx="4404514" cy="5472608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4716016" y="1894611"/>
            <a:ext cx="4104456" cy="378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rodiče vyplní „</a:t>
            </a:r>
            <a:r>
              <a:rPr lang="cs-CZ" dirty="0" err="1">
                <a:solidFill>
                  <a:srgbClr val="00B050"/>
                </a:solidFill>
              </a:rPr>
              <a:t>formulářek</a:t>
            </a:r>
            <a:r>
              <a:rPr lang="cs-CZ" dirty="0"/>
              <a:t>“, který žáci obdrží  </a:t>
            </a:r>
            <a:r>
              <a:rPr lang="cs-CZ" dirty="0" smtClean="0"/>
              <a:t>s vysvědčením </a:t>
            </a:r>
          </a:p>
          <a:p>
            <a:pPr>
              <a:lnSpc>
                <a:spcPct val="150000"/>
              </a:lnSpc>
            </a:pPr>
            <a:r>
              <a:rPr lang="cs-CZ" sz="1200" dirty="0" smtClean="0"/>
              <a:t>        (nebo online na </a:t>
            </a:r>
            <a:r>
              <a:rPr lang="cs-CZ" sz="1200" dirty="0" smtClean="0">
                <a:hlinkClick r:id="rId3"/>
              </a:rPr>
              <a:t>www.skolaonline.cz</a:t>
            </a:r>
            <a:r>
              <a:rPr lang="cs-CZ" sz="1200" dirty="0" smtClean="0"/>
              <a:t>)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     - vyplněný </a:t>
            </a:r>
            <a:r>
              <a:rPr lang="cs-CZ" dirty="0"/>
              <a:t>jej odevzdají </a:t>
            </a:r>
            <a:r>
              <a:rPr lang="cs-CZ" dirty="0" smtClean="0"/>
              <a:t>výchovné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      poradkyni</a:t>
            </a:r>
            <a:r>
              <a:rPr lang="cs-CZ" dirty="0"/>
              <a:t>	</a:t>
            </a:r>
            <a:endParaRPr lang="cs-CZ" dirty="0" smtClean="0"/>
          </a:p>
          <a:p>
            <a:pPr>
              <a:lnSpc>
                <a:spcPct val="150000"/>
              </a:lnSpc>
            </a:pPr>
            <a:endParaRPr lang="cs-CZ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na základě údajů v tomto formuláři pak </a:t>
            </a:r>
            <a:r>
              <a:rPr lang="cs-CZ" b="1" dirty="0">
                <a:solidFill>
                  <a:srgbClr val="00B050"/>
                </a:solidFill>
              </a:rPr>
              <a:t>naše škola vyplní přihlášky (únor)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227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9" t="23816" r="36954" b="9206"/>
          <a:stretch/>
        </p:blipFill>
        <p:spPr bwMode="auto">
          <a:xfrm>
            <a:off x="446751" y="1124744"/>
            <a:ext cx="3960440" cy="548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30" t="23977" r="36435" b="8324"/>
          <a:stretch/>
        </p:blipFill>
        <p:spPr bwMode="auto">
          <a:xfrm>
            <a:off x="4537291" y="1124744"/>
            <a:ext cx="4184242" cy="556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46751" y="116632"/>
            <a:ext cx="8435280" cy="1143000"/>
          </a:xfrm>
        </p:spPr>
        <p:txBody>
          <a:bodyPr>
            <a:noAutofit/>
          </a:bodyPr>
          <a:lstStyle/>
          <a:p>
            <a:pPr algn="l"/>
            <a:r>
              <a:rPr lang="cs-CZ" sz="3600" b="1" dirty="0">
                <a:solidFill>
                  <a:schemeClr val="accent5">
                    <a:lumMod val="50000"/>
                  </a:schemeClr>
                </a:solidFill>
              </a:rPr>
              <a:t>PŘIHLÁŠKA KE VZDĚLÁVÁNÍ  - </a:t>
            </a:r>
            <a:r>
              <a:rPr lang="cs-CZ" sz="3600" b="1" dirty="0">
                <a:solidFill>
                  <a:srgbClr val="00B050"/>
                </a:solidFill>
              </a:rPr>
              <a:t>vydá naše ZŠ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289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9" t="23816" r="36954" b="9206"/>
          <a:stretch/>
        </p:blipFill>
        <p:spPr bwMode="auto">
          <a:xfrm>
            <a:off x="179512" y="260648"/>
            <a:ext cx="403244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236522" y="260648"/>
            <a:ext cx="479997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0B050"/>
                </a:solidFill>
              </a:rPr>
              <a:t>vydá </a:t>
            </a:r>
            <a:r>
              <a:rPr lang="cs-CZ" sz="2400" b="1" dirty="0">
                <a:solidFill>
                  <a:srgbClr val="00B050"/>
                </a:solidFill>
              </a:rPr>
              <a:t>naše </a:t>
            </a:r>
            <a:r>
              <a:rPr lang="cs-CZ" sz="2400" b="1" dirty="0" smtClean="0">
                <a:solidFill>
                  <a:srgbClr val="00B050"/>
                </a:solidFill>
              </a:rPr>
              <a:t>ZŠ</a:t>
            </a:r>
          </a:p>
          <a:p>
            <a:endParaRPr lang="cs-CZ" sz="2400" b="1" dirty="0" smtClean="0">
              <a:solidFill>
                <a:srgbClr val="00B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2 totožné přihlášky</a:t>
            </a:r>
          </a:p>
          <a:p>
            <a:endParaRPr lang="cs-CZ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na pořadí škol záleží!</a:t>
            </a:r>
          </a:p>
          <a:p>
            <a:endParaRPr lang="cs-CZ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podpis </a:t>
            </a:r>
            <a:r>
              <a:rPr lang="cs-CZ" sz="2400" dirty="0" smtClean="0"/>
              <a:t>uchazeče</a:t>
            </a:r>
            <a:r>
              <a:rPr lang="cs-CZ" sz="2400" dirty="0"/>
              <a:t>	</a:t>
            </a:r>
            <a:endParaRPr lang="cs-CZ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podpis  </a:t>
            </a:r>
            <a:r>
              <a:rPr lang="cs-CZ" sz="2400" dirty="0"/>
              <a:t>rodiče </a:t>
            </a:r>
            <a:r>
              <a:rPr lang="cs-CZ" sz="2400" dirty="0" smtClean="0"/>
              <a:t> </a:t>
            </a:r>
            <a:r>
              <a:rPr lang="cs-CZ" sz="1600" dirty="0"/>
              <a:t>(datum narození</a:t>
            </a:r>
            <a:r>
              <a:rPr lang="cs-CZ" sz="1600" dirty="0" smtClean="0"/>
              <a:t>)</a:t>
            </a:r>
          </a:p>
          <a:p>
            <a:endParaRPr lang="cs-CZ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potvrzení </a:t>
            </a:r>
            <a:r>
              <a:rPr lang="cs-CZ" sz="2400" dirty="0" smtClean="0"/>
              <a:t>lékaře </a:t>
            </a:r>
            <a:r>
              <a:rPr lang="cs-CZ" sz="1600" dirty="0" smtClean="0"/>
              <a:t>(pokud </a:t>
            </a:r>
            <a:r>
              <a:rPr lang="cs-CZ" sz="1600" dirty="0"/>
              <a:t>škola vyžaduje</a:t>
            </a:r>
            <a:r>
              <a:rPr lang="cs-CZ" sz="1600" dirty="0" smtClean="0"/>
              <a:t>)</a:t>
            </a:r>
            <a:endParaRPr lang="cs-CZ" sz="1600" dirty="0"/>
          </a:p>
          <a:p>
            <a:pPr marL="800100" lvl="1" indent="-342900">
              <a:buFont typeface="Calibri" panose="020F0502020204030204" pitchFamily="34" charset="0"/>
              <a:buChar char="₋"/>
            </a:pPr>
            <a:r>
              <a:rPr lang="cs-CZ" sz="2000" b="1" i="1" dirty="0" smtClean="0"/>
              <a:t>OBJEDNAT PŘEDEM</a:t>
            </a:r>
          </a:p>
          <a:p>
            <a:pPr marL="800100" lvl="1" indent="-342900">
              <a:buFont typeface="Calibri" panose="020F0502020204030204" pitchFamily="34" charset="0"/>
              <a:buChar char="₋"/>
            </a:pPr>
            <a:r>
              <a:rPr lang="cs-CZ" sz="2000" i="1" dirty="0" smtClean="0"/>
              <a:t>celková prohlídka </a:t>
            </a:r>
          </a:p>
          <a:p>
            <a:pPr marL="800100" lvl="1" indent="-342900">
              <a:buFont typeface="Calibri" panose="020F0502020204030204" pitchFamily="34" charset="0"/>
              <a:buChar char="₋"/>
            </a:pPr>
            <a:r>
              <a:rPr lang="cs-CZ" sz="2000" i="1" dirty="0" smtClean="0"/>
              <a:t>potvrzení na přihlášku nebo jiný formulář?</a:t>
            </a:r>
            <a:r>
              <a:rPr lang="cs-CZ" sz="2000" i="1" dirty="0" smtClean="0">
                <a:solidFill>
                  <a:srgbClr val="FF0000"/>
                </a:solidFill>
              </a:rPr>
              <a:t>             </a:t>
            </a:r>
          </a:p>
          <a:p>
            <a:r>
              <a:rPr lang="cs-CZ" sz="2000" i="1" dirty="0" smtClean="0">
                <a:solidFill>
                  <a:srgbClr val="FF0000"/>
                </a:solidFill>
              </a:rPr>
              <a:t>Lékař </a:t>
            </a:r>
            <a:r>
              <a:rPr lang="cs-CZ" sz="2000" i="1" dirty="0">
                <a:solidFill>
                  <a:srgbClr val="FF0000"/>
                </a:solidFill>
              </a:rPr>
              <a:t>nemusí </a:t>
            </a:r>
            <a:r>
              <a:rPr lang="cs-CZ" sz="2000" i="1" dirty="0" smtClean="0">
                <a:solidFill>
                  <a:srgbClr val="FF0000"/>
                </a:solidFill>
              </a:rPr>
              <a:t>vámi vybranou </a:t>
            </a:r>
            <a:r>
              <a:rPr lang="cs-CZ" sz="2000" i="1" dirty="0">
                <a:solidFill>
                  <a:srgbClr val="FF0000"/>
                </a:solidFill>
              </a:rPr>
              <a:t>školu </a:t>
            </a:r>
            <a:r>
              <a:rPr lang="cs-CZ" sz="2000" i="1" dirty="0" smtClean="0">
                <a:solidFill>
                  <a:srgbClr val="FF0000"/>
                </a:solidFill>
              </a:rPr>
              <a:t>potvrdit!</a:t>
            </a:r>
          </a:p>
          <a:p>
            <a:endParaRPr lang="cs-CZ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odevzdat na SŠ - </a:t>
            </a:r>
            <a:r>
              <a:rPr lang="cs-CZ" sz="1600" dirty="0" smtClean="0"/>
              <a:t>osobně </a:t>
            </a:r>
            <a:r>
              <a:rPr lang="cs-CZ" sz="1600" dirty="0"/>
              <a:t>nebo </a:t>
            </a:r>
            <a:r>
              <a:rPr lang="cs-CZ" sz="1600" dirty="0" smtClean="0"/>
              <a:t>poštou</a:t>
            </a:r>
            <a:r>
              <a:rPr lang="cs-CZ" sz="2400" dirty="0" smtClean="0"/>
              <a:t>                </a:t>
            </a:r>
          </a:p>
          <a:p>
            <a:r>
              <a:rPr lang="cs-CZ" sz="2000" dirty="0" smtClean="0">
                <a:solidFill>
                  <a:srgbClr val="FF0000"/>
                </a:solidFill>
              </a:rPr>
              <a:t>        Do konce února !</a:t>
            </a:r>
            <a:endParaRPr lang="cs-CZ" sz="2000" dirty="0"/>
          </a:p>
        </p:txBody>
      </p:sp>
      <p:sp>
        <p:nvSpPr>
          <p:cNvPr id="6" name="Ovál 5">
            <a:extLst/>
          </p:cNvPr>
          <p:cNvSpPr/>
          <p:nvPr/>
        </p:nvSpPr>
        <p:spPr>
          <a:xfrm>
            <a:off x="318190" y="4735701"/>
            <a:ext cx="3821762" cy="504056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7" name="Ovál 6">
            <a:extLst/>
          </p:cNvPr>
          <p:cNvSpPr/>
          <p:nvPr/>
        </p:nvSpPr>
        <p:spPr>
          <a:xfrm>
            <a:off x="3208772" y="4077072"/>
            <a:ext cx="910636" cy="178494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" name="Ovál 7">
            <a:extLst/>
          </p:cNvPr>
          <p:cNvSpPr/>
          <p:nvPr/>
        </p:nvSpPr>
        <p:spPr>
          <a:xfrm>
            <a:off x="3172768" y="4269367"/>
            <a:ext cx="967184" cy="311762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70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30" t="23977" r="36435" b="8324"/>
          <a:stretch/>
        </p:blipFill>
        <p:spPr bwMode="auto">
          <a:xfrm>
            <a:off x="179512" y="188640"/>
            <a:ext cx="4824536" cy="641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ál 2">
            <a:extLst/>
          </p:cNvPr>
          <p:cNvSpPr/>
          <p:nvPr/>
        </p:nvSpPr>
        <p:spPr>
          <a:xfrm>
            <a:off x="3491880" y="692696"/>
            <a:ext cx="1296144" cy="504056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4" name="Ovál 3">
            <a:extLst/>
          </p:cNvPr>
          <p:cNvSpPr/>
          <p:nvPr/>
        </p:nvSpPr>
        <p:spPr>
          <a:xfrm>
            <a:off x="1352104" y="4869160"/>
            <a:ext cx="483592" cy="311762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59014" y="692696"/>
            <a:ext cx="346145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b="1" dirty="0" smtClean="0"/>
              <a:t> + příloha</a:t>
            </a:r>
          </a:p>
          <a:p>
            <a:pPr marL="342900" indent="-342900">
              <a:buFontTx/>
              <a:buChar char="-"/>
            </a:pPr>
            <a:r>
              <a:rPr lang="cs-CZ" altLang="cs-CZ" sz="2400" dirty="0" smtClean="0"/>
              <a:t>diplomy; kroužky (sportovní, hudební, výtvarné) - dokládající schopnosti</a:t>
            </a:r>
            <a:r>
              <a:rPr lang="cs-CZ" altLang="cs-CZ" sz="2400" dirty="0"/>
              <a:t>, </a:t>
            </a:r>
            <a:r>
              <a:rPr lang="cs-CZ" altLang="cs-CZ" sz="2400" dirty="0" smtClean="0"/>
              <a:t>vědomosti a </a:t>
            </a:r>
            <a:r>
              <a:rPr lang="cs-CZ" altLang="cs-CZ" sz="2400" dirty="0"/>
              <a:t>zájmy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775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ZÁPISOVÝ LÍSTEK</a:t>
            </a:r>
            <a:endParaRPr lang="cs-CZ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000" i="1" dirty="0" smtClean="0"/>
              <a:t>       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816424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solidFill>
                  <a:srgbClr val="00B050"/>
                </a:solidFill>
              </a:rPr>
              <a:t>vydá naše ZŠ 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proti </a:t>
            </a:r>
            <a:r>
              <a:rPr lang="cs-CZ" sz="2000" dirty="0"/>
              <a:t>podpisu zák. zástupce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v době 1. – 15. března</a:t>
            </a:r>
          </a:p>
          <a:p>
            <a:pPr>
              <a:lnSpc>
                <a:spcPct val="150000"/>
              </a:lnSpc>
              <a:buNone/>
            </a:pPr>
            <a:r>
              <a:rPr lang="cs-CZ" sz="2000" dirty="0"/>
              <a:t>	(přesný termín bude uveden </a:t>
            </a:r>
            <a:r>
              <a:rPr lang="cs-CZ" sz="2000" dirty="0" smtClean="0"/>
              <a:t> na </a:t>
            </a:r>
            <a:r>
              <a:rPr lang="cs-CZ" sz="2000" dirty="0" smtClean="0">
                <a:hlinkClick r:id="rId2"/>
              </a:rPr>
              <a:t>www.skolaonline.cz</a:t>
            </a:r>
            <a:r>
              <a:rPr lang="cs-CZ" sz="2000" dirty="0" smtClean="0"/>
              <a:t> 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endParaRPr lang="cs-CZ" sz="2000" i="1" dirty="0" smtClean="0"/>
          </a:p>
          <a:p>
            <a:pPr marL="0" indent="0">
              <a:buNone/>
            </a:pPr>
            <a:endParaRPr lang="cs-CZ" sz="2600" i="1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8" t="21625" r="36525" b="22706"/>
          <a:stretch/>
        </p:blipFill>
        <p:spPr bwMode="auto">
          <a:xfrm>
            <a:off x="179512" y="404664"/>
            <a:ext cx="4857905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4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ZÁPISOVÝ LÍSTEK</a:t>
            </a:r>
            <a:endParaRPr lang="cs-CZ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cs-CZ" sz="2400" smtClean="0"/>
              <a:t>odevzdá uchazeč (zákonný zástupce) na SŠ </a:t>
            </a:r>
            <a:r>
              <a:rPr lang="cs-CZ" sz="2400" i="1" smtClean="0"/>
              <a:t>- </a:t>
            </a:r>
            <a:r>
              <a:rPr lang="cs-CZ" sz="2000" i="1" smtClean="0"/>
              <a:t>tím potvrdí úmysl vzdělávat se v dané SŠ </a:t>
            </a:r>
          </a:p>
          <a:p>
            <a:pPr>
              <a:buNone/>
            </a:pPr>
            <a:endParaRPr lang="cs-CZ" sz="1000" dirty="0" smtClean="0"/>
          </a:p>
          <a:p>
            <a:r>
              <a:rPr lang="cs-CZ" sz="2400" dirty="0" smtClean="0"/>
              <a:t>nejpozději </a:t>
            </a:r>
            <a:r>
              <a:rPr lang="cs-CZ" sz="2400" b="1" dirty="0" smtClean="0"/>
              <a:t>do 10 pracovních dnů </a:t>
            </a:r>
            <a:r>
              <a:rPr lang="cs-CZ" sz="2400" dirty="0" smtClean="0"/>
              <a:t>ode dne oznámení rozhodnutí o přijetí </a:t>
            </a:r>
            <a:r>
              <a:rPr lang="cs-CZ" altLang="cs-CZ" sz="2400" i="1" dirty="0" smtClean="0"/>
              <a:t>(</a:t>
            </a:r>
            <a:r>
              <a:rPr lang="cs-CZ" altLang="cs-CZ" sz="2000" i="1" dirty="0" smtClean="0"/>
              <a:t>lhůta začíná den po zveřejnění seznamu přijatých uchazečů)</a:t>
            </a:r>
          </a:p>
          <a:p>
            <a:pPr>
              <a:buNone/>
            </a:pPr>
            <a:endParaRPr lang="cs-CZ" sz="2000" b="1" i="1" dirty="0" smtClean="0"/>
          </a:p>
          <a:p>
            <a:pPr>
              <a:buNone/>
            </a:pPr>
            <a:endParaRPr lang="cs-CZ" sz="1000" b="1" dirty="0" smtClean="0"/>
          </a:p>
          <a:p>
            <a:r>
              <a:rPr lang="cs-CZ" sz="2400" b="1" dirty="0" smtClean="0"/>
              <a:t>ZÁPISOVÝ LÍSTEK MŮŽE UCHAZEČ UPLATNIT JEN</a:t>
            </a:r>
            <a:r>
              <a:rPr lang="cs-CZ" sz="2400" b="1" u="sng" dirty="0" smtClean="0"/>
              <a:t> JEDNOU</a:t>
            </a:r>
            <a:r>
              <a:rPr lang="cs-CZ" sz="2400" u="sng" dirty="0" smtClean="0"/>
              <a:t> 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400" b="1" u="sng" dirty="0" smtClean="0"/>
              <a:t>VÝJIMKA</a:t>
            </a:r>
            <a:r>
              <a:rPr lang="cs-CZ" sz="2400" dirty="0" smtClean="0"/>
              <a:t> - ZL lze vzít zpátky pro uplatnění na jiné škole</a:t>
            </a:r>
          </a:p>
          <a:p>
            <a:pPr>
              <a:buNone/>
            </a:pPr>
            <a:endParaRPr lang="cs-CZ" sz="1050" dirty="0" smtClean="0"/>
          </a:p>
          <a:p>
            <a:pPr>
              <a:buNone/>
            </a:pPr>
            <a:r>
              <a:rPr lang="cs-CZ" sz="2400" dirty="0" smtClean="0"/>
              <a:t>		- když bylo odvolání úspěšné</a:t>
            </a:r>
          </a:p>
          <a:p>
            <a:pPr>
              <a:buNone/>
            </a:pPr>
            <a:r>
              <a:rPr lang="cs-CZ" sz="2400" dirty="0" smtClean="0"/>
              <a:t>		- následné přijetí na SŠ bez talentové zkoušky</a:t>
            </a:r>
            <a:r>
              <a:rPr lang="cs-CZ" sz="2000" dirty="0" smtClean="0"/>
              <a:t> </a:t>
            </a:r>
          </a:p>
          <a:p>
            <a:pPr>
              <a:buNone/>
            </a:pPr>
            <a:endParaRPr lang="cs-CZ" altLang="cs-CZ" sz="2000" dirty="0" smtClean="0"/>
          </a:p>
          <a:p>
            <a:pPr>
              <a:buNone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3704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b="1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</a:rPr>
              <a:t>Ů</a:t>
            </a:r>
            <a:r>
              <a:rPr lang="x-none" b="1" smtClean="0">
                <a:solidFill>
                  <a:schemeClr val="accent5">
                    <a:lumMod val="50000"/>
                  </a:schemeClr>
                </a:solidFill>
              </a:rPr>
              <a:t>LEŽITÉ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896544"/>
          </a:xfrm>
        </p:spPr>
        <p:txBody>
          <a:bodyPr>
            <a:normAutofit lnSpcReduction="10000"/>
          </a:bodyPr>
          <a:lstStyle/>
          <a:p>
            <a:r>
              <a:rPr lang="cs-CZ" sz="2800" b="1" u="sng" dirty="0" smtClean="0">
                <a:hlinkClick r:id="rId2"/>
              </a:rPr>
              <a:t>www.</a:t>
            </a:r>
            <a:r>
              <a:rPr lang="cs-CZ" sz="2800" b="1" u="sng" dirty="0" err="1" smtClean="0">
                <a:hlinkClick r:id="rId2"/>
              </a:rPr>
              <a:t>infoabsolvent.cz</a:t>
            </a:r>
            <a:r>
              <a:rPr lang="cs-CZ" sz="2800" b="1" u="sng" dirty="0" smtClean="0"/>
              <a:t> </a:t>
            </a:r>
            <a:r>
              <a:rPr lang="cs-CZ" sz="2000" dirty="0" smtClean="0"/>
              <a:t>- přehled středních škol</a:t>
            </a:r>
          </a:p>
          <a:p>
            <a:pPr>
              <a:buNone/>
            </a:pPr>
            <a:r>
              <a:rPr lang="cs-CZ" sz="2000" dirty="0" smtClean="0"/>
              <a:t>	vyhledávat lze podle </a:t>
            </a:r>
          </a:p>
          <a:p>
            <a:pPr lvl="6">
              <a:buFont typeface="Calibri" pitchFamily="34" charset="0"/>
              <a:buChar char="₋"/>
            </a:pPr>
            <a:r>
              <a:rPr lang="cs-CZ" sz="2200" dirty="0" smtClean="0"/>
              <a:t>oboru vzdělání</a:t>
            </a:r>
          </a:p>
          <a:p>
            <a:pPr lvl="6">
              <a:buFont typeface="Calibri" pitchFamily="34" charset="0"/>
              <a:buChar char="₋"/>
            </a:pPr>
            <a:r>
              <a:rPr lang="cs-CZ" sz="2200" dirty="0" smtClean="0"/>
              <a:t>školy</a:t>
            </a:r>
          </a:p>
          <a:p>
            <a:pPr lvl="6">
              <a:buFont typeface="Calibri" pitchFamily="34" charset="0"/>
              <a:buChar char="₋"/>
            </a:pPr>
            <a:r>
              <a:rPr lang="cs-CZ" sz="2200" dirty="0" smtClean="0"/>
              <a:t>povolání</a:t>
            </a:r>
          </a:p>
          <a:p>
            <a:pPr lvl="6">
              <a:buFont typeface="Calibri" pitchFamily="34" charset="0"/>
              <a:buChar char="₋"/>
            </a:pPr>
            <a:r>
              <a:rPr lang="cs-CZ" sz="2200" dirty="0" smtClean="0"/>
              <a:t>činností </a:t>
            </a:r>
          </a:p>
          <a:p>
            <a:pPr lvl="6">
              <a:buFont typeface="Calibri" pitchFamily="34" charset="0"/>
              <a:buChar char="₋"/>
            </a:pPr>
            <a:r>
              <a:rPr lang="cs-CZ" sz="2200" dirty="0" smtClean="0"/>
              <a:t>pracovišť</a:t>
            </a:r>
          </a:p>
          <a:p>
            <a:pPr lvl="6">
              <a:buFont typeface="Calibri" pitchFamily="34" charset="0"/>
              <a:buChar char="₋"/>
            </a:pPr>
            <a:r>
              <a:rPr lang="cs-CZ" sz="2200" dirty="0" smtClean="0"/>
              <a:t>videa či obrázků </a:t>
            </a:r>
          </a:p>
          <a:p>
            <a:pPr>
              <a:buNone/>
            </a:pPr>
            <a:r>
              <a:rPr lang="cs-CZ" sz="2000" dirty="0" smtClean="0"/>
              <a:t>	dobrou pomůckou k orientaci při rozhodování je </a:t>
            </a:r>
            <a:r>
              <a:rPr lang="cs-CZ" sz="2000" b="1" dirty="0" smtClean="0"/>
              <a:t>Profitest. </a:t>
            </a:r>
            <a:r>
              <a:rPr lang="cs-CZ" sz="2000" dirty="0" smtClean="0"/>
              <a:t> </a:t>
            </a:r>
          </a:p>
          <a:p>
            <a:pPr>
              <a:buNone/>
            </a:pPr>
            <a:endParaRPr lang="cs-CZ" sz="2000" dirty="0" smtClean="0"/>
          </a:p>
          <a:p>
            <a:r>
              <a:rPr lang="x-none" sz="2200" b="1" u="sng" dirty="0" smtClean="0">
                <a:hlinkClick r:id="rId3"/>
              </a:rPr>
              <a:t>www.cermat.cz</a:t>
            </a:r>
            <a:r>
              <a:rPr lang="cs-CZ" sz="2200" b="1" u="sng" dirty="0" smtClean="0"/>
              <a:t> </a:t>
            </a:r>
            <a:r>
              <a:rPr lang="cs-CZ" sz="2200" b="1" dirty="0" smtClean="0"/>
              <a:t>	</a:t>
            </a:r>
            <a:r>
              <a:rPr lang="cs-CZ" sz="2200" dirty="0" smtClean="0"/>
              <a:t>(</a:t>
            </a:r>
            <a:r>
              <a:rPr lang="cs-CZ" sz="2200" dirty="0" err="1" smtClean="0"/>
              <a:t>prijimaci</a:t>
            </a:r>
            <a:r>
              <a:rPr lang="cs-CZ" sz="2200" dirty="0" smtClean="0"/>
              <a:t> </a:t>
            </a:r>
            <a:r>
              <a:rPr lang="cs-CZ" sz="2200" dirty="0" err="1" smtClean="0"/>
              <a:t>rizeni</a:t>
            </a:r>
            <a:r>
              <a:rPr lang="cs-CZ" sz="2200" dirty="0" smtClean="0"/>
              <a:t>)</a:t>
            </a:r>
          </a:p>
          <a:p>
            <a:r>
              <a:rPr lang="x-none" sz="2200" b="1" dirty="0" smtClean="0">
                <a:hlinkClick r:id="rId4"/>
              </a:rPr>
              <a:t>www.jmskoly.cz</a:t>
            </a:r>
            <a:endParaRPr lang="cs-CZ" sz="2200" dirty="0"/>
          </a:p>
          <a:p>
            <a:r>
              <a:rPr lang="x-none" sz="2200" b="1" dirty="0" smtClean="0">
                <a:hlinkClick r:id="rId5"/>
              </a:rPr>
              <a:t>www.msmt.cz</a:t>
            </a:r>
            <a:r>
              <a:rPr lang="cs-CZ" sz="2200" b="1" dirty="0" smtClean="0"/>
              <a:t> </a:t>
            </a:r>
            <a:r>
              <a:rPr lang="cs-CZ" sz="2200" dirty="0" smtClean="0"/>
              <a:t>     </a:t>
            </a:r>
            <a:endParaRPr lang="cs-CZ" sz="22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5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PŘIJÍMACÍ ZKOUŠKY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talentové zkoušky </a:t>
            </a:r>
            <a:r>
              <a:rPr lang="cs-CZ" sz="2400" i="1" dirty="0"/>
              <a:t>(leden)</a:t>
            </a:r>
          </a:p>
          <a:p>
            <a:pPr>
              <a:lnSpc>
                <a:spcPct val="150000"/>
              </a:lnSpc>
            </a:pPr>
            <a:r>
              <a:rPr lang="cs-CZ" b="1" dirty="0"/>
              <a:t>jednotné zkoušky </a:t>
            </a:r>
            <a:r>
              <a:rPr lang="cs-CZ" sz="2400" i="1" dirty="0"/>
              <a:t>(duben)</a:t>
            </a:r>
          </a:p>
          <a:p>
            <a:pPr>
              <a:lnSpc>
                <a:spcPct val="150000"/>
              </a:lnSpc>
            </a:pPr>
            <a:r>
              <a:rPr lang="cs-CZ" dirty="0"/>
              <a:t>jednotné zkoušky </a:t>
            </a:r>
            <a:r>
              <a:rPr lang="cs-CZ" b="1" dirty="0"/>
              <a:t>+ školní (vlastní) zkouška</a:t>
            </a:r>
          </a:p>
          <a:p>
            <a:pPr>
              <a:lnSpc>
                <a:spcPct val="150000"/>
              </a:lnSpc>
              <a:buNone/>
            </a:pPr>
            <a:r>
              <a:rPr lang="cs-CZ" sz="2200" i="1" dirty="0"/>
              <a:t>                                                           (od poloviny dubna)</a:t>
            </a:r>
            <a:endParaRPr lang="cs-CZ" sz="2200" b="1" dirty="0"/>
          </a:p>
          <a:p>
            <a:pPr algn="just">
              <a:spcBef>
                <a:spcPct val="80000"/>
              </a:spcBef>
              <a:defRPr/>
            </a:pPr>
            <a:r>
              <a:rPr lang="cs-CZ" b="1" dirty="0"/>
              <a:t>pohovor (vyrozumění o přijetí - nepřijetí)</a:t>
            </a:r>
            <a:r>
              <a:rPr lang="cs-CZ" dirty="0"/>
              <a:t> </a:t>
            </a:r>
          </a:p>
          <a:p>
            <a:pPr marL="0" indent="0" algn="just">
              <a:lnSpc>
                <a:spcPct val="110000"/>
              </a:lnSpc>
              <a:spcBef>
                <a:spcPct val="80000"/>
              </a:spcBef>
              <a:buNone/>
              <a:defRPr/>
            </a:pPr>
            <a:r>
              <a:rPr lang="cs-CZ" sz="2400" i="1" dirty="0"/>
              <a:t>    (poslední týden v dubnu)</a:t>
            </a:r>
            <a:endParaRPr lang="cs-CZ" altLang="cs-CZ" sz="2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just">
              <a:lnSpc>
                <a:spcPct val="110000"/>
              </a:lnSpc>
              <a:spcBef>
                <a:spcPct val="80000"/>
              </a:spcBef>
              <a:buNone/>
              <a:defRPr/>
            </a:pPr>
            <a:r>
              <a:rPr lang="cs-CZ" sz="2400" i="1" dirty="0"/>
              <a:t>    </a:t>
            </a:r>
            <a:endParaRPr lang="cs-CZ" altLang="cs-CZ" sz="24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cs-CZ" b="1" dirty="0"/>
          </a:p>
          <a:p>
            <a:pPr marL="0" indent="0">
              <a:lnSpc>
                <a:spcPct val="150000"/>
              </a:lnSpc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65379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 idx="4294967295"/>
          </p:nvPr>
        </p:nvSpPr>
        <p:spPr>
          <a:xfrm>
            <a:off x="683568" y="404813"/>
            <a:ext cx="8064896" cy="863947"/>
          </a:xfrm>
        </p:spPr>
        <p:txBody>
          <a:bodyPr/>
          <a:lstStyle/>
          <a:p>
            <a:r>
              <a:rPr lang="cs-CZ" sz="2800" b="1" dirty="0" smtClean="0">
                <a:solidFill>
                  <a:srgbClr val="E43C2A"/>
                </a:solidFill>
              </a:rPr>
              <a:t>        	</a:t>
            </a:r>
            <a:r>
              <a:rPr lang="cs-CZ" sz="3200" dirty="0" smtClean="0">
                <a:solidFill>
                  <a:schemeClr val="tx2"/>
                </a:solidFill>
              </a:rPr>
              <a:t>Uplatnitelnost profesí na TP</a:t>
            </a:r>
            <a:endParaRPr lang="cs-CZ" sz="1400" dirty="0">
              <a:solidFill>
                <a:schemeClr val="tx2"/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496944" cy="5328591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1</a:t>
            </a:r>
            <a:r>
              <a:rPr lang="cs-CZ" sz="2400" b="1" dirty="0">
                <a:solidFill>
                  <a:schemeClr val="tx2"/>
                </a:solidFill>
              </a:rPr>
              <a:t>. Řemeslníci a opraváři	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400" dirty="0"/>
              <a:t>(zedníci, zámečníci, instalatéři, elektrikáři, </a:t>
            </a:r>
            <a:r>
              <a:rPr lang="cs-CZ" sz="2400" dirty="0" smtClean="0"/>
              <a:t>truhláři</a:t>
            </a:r>
            <a:r>
              <a:rPr lang="cs-CZ" sz="2400" dirty="0"/>
              <a:t>, tesaři, klempíři, </a:t>
            </a:r>
            <a:r>
              <a:rPr lang="cs-CZ" sz="2400" dirty="0" smtClean="0"/>
              <a:t>elektromechanici, elektrotechnici </a:t>
            </a:r>
            <a:r>
              <a:rPr lang="cs-CZ" sz="2400" dirty="0"/>
              <a:t>aj</a:t>
            </a:r>
            <a:r>
              <a:rPr lang="cs-CZ" sz="2400" dirty="0" smtClean="0"/>
              <a:t>.)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2</a:t>
            </a:r>
            <a:r>
              <a:rPr lang="cs-CZ" sz="2400" b="1" dirty="0">
                <a:solidFill>
                  <a:schemeClr val="tx2"/>
                </a:solidFill>
              </a:rPr>
              <a:t>. Obsluha strojů a zařízení, montéři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400" b="1" dirty="0"/>
              <a:t> </a:t>
            </a:r>
            <a:r>
              <a:rPr lang="cs-CZ" sz="2400" dirty="0"/>
              <a:t>(strojní mechanici, obsluha CNC strojů, obráběči kovů, strojaři, </a:t>
            </a:r>
            <a:r>
              <a:rPr lang="cs-CZ" sz="2400" dirty="0" smtClean="0"/>
              <a:t>svářeči, operátoři či obsluha výrobních linek, montážní dělníci, řidiči </a:t>
            </a:r>
            <a:r>
              <a:rPr lang="cs-CZ" sz="2400" dirty="0"/>
              <a:t>aj</a:t>
            </a:r>
            <a:r>
              <a:rPr lang="cs-CZ" sz="2400" dirty="0" smtClean="0"/>
              <a:t>.)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3</a:t>
            </a:r>
            <a:r>
              <a:rPr lang="cs-CZ" sz="2400" b="1" dirty="0">
                <a:solidFill>
                  <a:schemeClr val="tx2"/>
                </a:solidFill>
              </a:rPr>
              <a:t>. Pracovníci ve službách, prodejci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2400" dirty="0"/>
              <a:t>(kuchaři, číšníci a servírky, </a:t>
            </a:r>
            <a:r>
              <a:rPr lang="cs-CZ" sz="2400" dirty="0" smtClean="0"/>
              <a:t>prodavači, </a:t>
            </a:r>
            <a:r>
              <a:rPr lang="cs-CZ" sz="2400" dirty="0"/>
              <a:t>obchodní zástupci</a:t>
            </a:r>
            <a:r>
              <a:rPr lang="cs-CZ" sz="2400" dirty="0">
                <a:latin typeface="Arial" charset="0"/>
              </a:rPr>
              <a:t>, </a:t>
            </a:r>
            <a:r>
              <a:rPr lang="cs-CZ" sz="2400" dirty="0"/>
              <a:t>pečovatelé, ošetřovatelé, </a:t>
            </a:r>
            <a:r>
              <a:rPr lang="cs-CZ" sz="2400" dirty="0" smtClean="0"/>
              <a:t>zdravotníci, pracovníci v sociálních službách </a:t>
            </a:r>
            <a:r>
              <a:rPr lang="cs-CZ" sz="2400" dirty="0"/>
              <a:t>aj</a:t>
            </a:r>
            <a:r>
              <a:rPr lang="cs-CZ" sz="2400" dirty="0" smtClean="0"/>
              <a:t>.)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>
                <a:solidFill>
                  <a:schemeClr val="tx2"/>
                </a:solidFill>
              </a:rPr>
              <a:t>4</a:t>
            </a:r>
            <a:r>
              <a:rPr lang="cs-CZ" sz="2400" b="1" dirty="0">
                <a:solidFill>
                  <a:schemeClr val="tx2"/>
                </a:solidFill>
              </a:rPr>
              <a:t>. Techničtí a odborní pracovníci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400" dirty="0"/>
              <a:t>(</a:t>
            </a:r>
            <a:r>
              <a:rPr lang="cs-CZ" sz="2400" dirty="0" smtClean="0"/>
              <a:t>konstruktéři, technologové výroby, technik kvality výroby </a:t>
            </a:r>
            <a:r>
              <a:rPr lang="cs-CZ" sz="2400" dirty="0"/>
              <a:t>aj</a:t>
            </a:r>
            <a:r>
              <a:rPr lang="cs-CZ" sz="2400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64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		</a:t>
            </a:r>
          </a:p>
          <a:p>
            <a:pPr marL="0" indent="0">
              <a:buNone/>
            </a:pPr>
            <a:endParaRPr lang="cs-CZ" sz="4000" dirty="0" smtClean="0"/>
          </a:p>
          <a:p>
            <a:pPr marL="0" indent="0" algn="ctr">
              <a:buNone/>
            </a:pP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</a:rPr>
              <a:t>Děkujeme za pozornost.</a:t>
            </a:r>
          </a:p>
          <a:p>
            <a:pPr marL="0" indent="0" algn="ctr">
              <a:buNone/>
            </a:pP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sym typeface="Wingdings"/>
              </a:rPr>
              <a:t></a:t>
            </a:r>
            <a:endParaRPr lang="cs-CZ" sz="4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2939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STŘEDNÍ ŠKOLY – přijímací řízení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Čtyřleté maturitní obory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jednotné </a:t>
            </a:r>
            <a:r>
              <a:rPr lang="cs-CZ" b="1" dirty="0"/>
              <a:t>zkoušky 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jednotné </a:t>
            </a:r>
            <a:r>
              <a:rPr lang="cs-CZ" dirty="0"/>
              <a:t>zkoušky </a:t>
            </a:r>
            <a:r>
              <a:rPr lang="cs-CZ" b="1" dirty="0"/>
              <a:t>+ školní (vlastní) zkouška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Učební obory</a:t>
            </a:r>
          </a:p>
          <a:p>
            <a:r>
              <a:rPr lang="cs-CZ" sz="3000" b="1" dirty="0" smtClean="0"/>
              <a:t>vyrozumění </a:t>
            </a:r>
            <a:r>
              <a:rPr lang="cs-CZ" sz="3000" b="1" dirty="0"/>
              <a:t>o přijetí - </a:t>
            </a:r>
            <a:r>
              <a:rPr lang="cs-CZ" sz="3000" b="1" dirty="0" smtClean="0"/>
              <a:t>nepřijetí</a:t>
            </a:r>
            <a:r>
              <a:rPr lang="cs-CZ" sz="3000" dirty="0" smtClean="0"/>
              <a:t>, pohovor</a:t>
            </a:r>
          </a:p>
          <a:p>
            <a:r>
              <a:rPr lang="cs-CZ" sz="3000" dirty="0"/>
              <a:t>p</a:t>
            </a:r>
            <a:r>
              <a:rPr lang="cs-CZ" sz="3000" dirty="0" smtClean="0"/>
              <a:t>řípadné přijímací zkoušky proběhnou 22. – 30. 4.</a:t>
            </a:r>
          </a:p>
          <a:p>
            <a:pPr marL="0" indent="0">
              <a:buNone/>
            </a:pPr>
            <a:r>
              <a:rPr lang="cs-CZ" i="1" dirty="0" smtClean="0"/>
              <a:t>   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05058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x-none" sz="2800" dirty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Ř</a:t>
            </a:r>
            <a:r>
              <a:rPr lang="x-none" sz="2800" dirty="0">
                <a:solidFill>
                  <a:schemeClr val="accent5">
                    <a:lumMod val="50000"/>
                  </a:schemeClr>
                </a:solidFill>
              </a:rPr>
              <a:t>IJÍMACÍ </a:t>
            </a: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Ř</a:t>
            </a:r>
            <a:r>
              <a:rPr lang="x-none" sz="2800" dirty="0">
                <a:solidFill>
                  <a:schemeClr val="accent5">
                    <a:lumMod val="50000"/>
                  </a:schemeClr>
                </a:solidFill>
              </a:rPr>
              <a:t>ÍZENÍ </a:t>
            </a:r>
            <a:r>
              <a:rPr lang="cs-CZ" sz="38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38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x-none" sz="3800" b="1" u="sng" dirty="0">
                <a:solidFill>
                  <a:schemeClr val="accent5">
                    <a:lumMod val="50000"/>
                  </a:schemeClr>
                </a:solidFill>
              </a:rPr>
              <a:t>S TALENTOVOU ZKOUŠKOU</a:t>
            </a:r>
            <a:endParaRPr lang="cs-CZ" sz="38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 fontScale="92500" lnSpcReduction="10000"/>
          </a:bodyPr>
          <a:lstStyle/>
          <a:p>
            <a:r>
              <a:rPr lang="cs-CZ" sz="2700" b="1" dirty="0"/>
              <a:t>možnost podat </a:t>
            </a:r>
            <a:r>
              <a:rPr lang="x-none" sz="2700" b="1" dirty="0"/>
              <a:t>2 p</a:t>
            </a:r>
            <a:r>
              <a:rPr lang="cs-CZ" sz="2700" b="1" dirty="0"/>
              <a:t>ř</a:t>
            </a:r>
            <a:r>
              <a:rPr lang="x-none" sz="2700" b="1" dirty="0"/>
              <a:t>ihlášky </a:t>
            </a:r>
            <a:r>
              <a:rPr lang="cs-CZ" sz="2000" dirty="0"/>
              <a:t>( + 2 přihlášky k jednotným zkouškám)</a:t>
            </a:r>
          </a:p>
          <a:p>
            <a:pPr>
              <a:buNone/>
            </a:pPr>
            <a:endParaRPr lang="cs-CZ" sz="2700" dirty="0"/>
          </a:p>
          <a:p>
            <a:r>
              <a:rPr lang="x-none" sz="2700" b="1" dirty="0"/>
              <a:t>odevzdání p</a:t>
            </a:r>
            <a:r>
              <a:rPr lang="cs-CZ" sz="2700" b="1" dirty="0"/>
              <a:t>ř</a:t>
            </a:r>
            <a:r>
              <a:rPr lang="x-none" sz="2700" b="1" dirty="0"/>
              <a:t>ihlášek </a:t>
            </a:r>
            <a:r>
              <a:rPr lang="x-none" sz="2700" dirty="0"/>
              <a:t>ke vzd</a:t>
            </a:r>
            <a:r>
              <a:rPr lang="cs-CZ" sz="2700" dirty="0"/>
              <a:t>ě</a:t>
            </a:r>
            <a:r>
              <a:rPr lang="x-none" sz="2700" dirty="0"/>
              <a:t>lávání </a:t>
            </a:r>
            <a:r>
              <a:rPr lang="cs-CZ" sz="2700" dirty="0"/>
              <a:t>	     	</a:t>
            </a:r>
            <a:r>
              <a:rPr lang="x-none" sz="2700" b="1" dirty="0"/>
              <a:t>do 30.</a:t>
            </a:r>
            <a:r>
              <a:rPr lang="cs-CZ" sz="2700" b="1" dirty="0"/>
              <a:t> </a:t>
            </a:r>
            <a:r>
              <a:rPr lang="x-none" sz="2700" b="1" dirty="0"/>
              <a:t>11.</a:t>
            </a:r>
            <a:r>
              <a:rPr lang="cs-CZ" sz="2700" b="1" dirty="0"/>
              <a:t> </a:t>
            </a:r>
            <a:r>
              <a:rPr lang="x-none" sz="2700" b="1" dirty="0"/>
              <a:t>20</a:t>
            </a:r>
            <a:r>
              <a:rPr lang="cs-CZ" sz="2700" b="1" dirty="0" smtClean="0"/>
              <a:t>22</a:t>
            </a:r>
            <a:endParaRPr lang="cs-CZ" sz="2700" b="1" dirty="0"/>
          </a:p>
          <a:p>
            <a:endParaRPr lang="cs-CZ" sz="2700" dirty="0"/>
          </a:p>
          <a:p>
            <a:r>
              <a:rPr lang="x-none" sz="2700" dirty="0"/>
              <a:t>zve</a:t>
            </a:r>
            <a:r>
              <a:rPr lang="cs-CZ" sz="2700" dirty="0"/>
              <a:t>ř</a:t>
            </a:r>
            <a:r>
              <a:rPr lang="x-none" sz="2700" dirty="0"/>
              <a:t>ejn</a:t>
            </a:r>
            <a:r>
              <a:rPr lang="cs-CZ" sz="2700" dirty="0"/>
              <a:t>ě</a:t>
            </a:r>
            <a:r>
              <a:rPr lang="x-none" sz="2700" dirty="0"/>
              <a:t>ní kritérií p</a:t>
            </a:r>
            <a:r>
              <a:rPr lang="cs-CZ" sz="2700" dirty="0"/>
              <a:t>ř</a:t>
            </a:r>
            <a:r>
              <a:rPr lang="x-none" sz="2700" dirty="0"/>
              <a:t>ijímacího </a:t>
            </a:r>
            <a:r>
              <a:rPr lang="cs-CZ" sz="2700" dirty="0"/>
              <a:t>ř</a:t>
            </a:r>
            <a:r>
              <a:rPr lang="x-none" sz="2700" dirty="0"/>
              <a:t>ízení SŠ</a:t>
            </a:r>
            <a:r>
              <a:rPr lang="cs-CZ" sz="2700" dirty="0"/>
              <a:t>   		</a:t>
            </a:r>
            <a:r>
              <a:rPr lang="x-none" sz="2700" b="1" dirty="0"/>
              <a:t>do 31.</a:t>
            </a:r>
            <a:r>
              <a:rPr lang="cs-CZ" sz="2700" b="1" dirty="0"/>
              <a:t> </a:t>
            </a:r>
            <a:r>
              <a:rPr lang="x-none" sz="2700" b="1" dirty="0"/>
              <a:t>10.</a:t>
            </a:r>
            <a:r>
              <a:rPr lang="cs-CZ" sz="2700" b="1" dirty="0"/>
              <a:t> </a:t>
            </a:r>
            <a:r>
              <a:rPr lang="x-none" sz="2700" b="1" dirty="0"/>
              <a:t>20</a:t>
            </a:r>
            <a:r>
              <a:rPr lang="cs-CZ" sz="2700" b="1" dirty="0" smtClean="0"/>
              <a:t>22</a:t>
            </a:r>
            <a:endParaRPr lang="cs-CZ" sz="2700" b="1" dirty="0"/>
          </a:p>
          <a:p>
            <a:pPr marL="0" indent="0">
              <a:buNone/>
            </a:pPr>
            <a:r>
              <a:rPr lang="cs-CZ" sz="2800" i="1" dirty="0"/>
              <a:t>	</a:t>
            </a:r>
            <a:r>
              <a:rPr lang="cs-CZ" sz="2200" i="1" dirty="0"/>
              <a:t>(webové stránky střední školy)</a:t>
            </a:r>
          </a:p>
          <a:p>
            <a:pPr>
              <a:buNone/>
            </a:pPr>
            <a:endParaRPr lang="cs-CZ" sz="2700" b="1" dirty="0"/>
          </a:p>
          <a:p>
            <a:pPr marL="324000" indent="-324000" algn="just">
              <a:spcBef>
                <a:spcPts val="600"/>
              </a:spcBef>
              <a:defRPr/>
            </a:pPr>
            <a:r>
              <a:rPr lang="cs-CZ" altLang="cs-CZ" sz="2700" b="1" dirty="0"/>
              <a:t>talentová zkouška se koná </a:t>
            </a:r>
          </a:p>
          <a:p>
            <a:pPr marL="630238" lvl="1" indent="-274638" algn="just">
              <a:spcBef>
                <a:spcPts val="600"/>
              </a:spcBef>
              <a:defRPr/>
            </a:pPr>
            <a:r>
              <a:rPr lang="cs-CZ" altLang="cs-CZ" sz="2700" b="1" dirty="0"/>
              <a:t>od</a:t>
            </a:r>
            <a:r>
              <a:rPr lang="cs-CZ" altLang="cs-CZ" sz="2700" dirty="0"/>
              <a:t> </a:t>
            </a:r>
            <a:r>
              <a:rPr lang="cs-CZ" altLang="cs-CZ" sz="2700" b="1" dirty="0"/>
              <a:t>2. do 15. ledna 	ostatní obory </a:t>
            </a:r>
            <a:r>
              <a:rPr lang="cs-CZ" altLang="cs-CZ" sz="2700" dirty="0"/>
              <a:t>(grafické, </a:t>
            </a:r>
            <a:r>
              <a:rPr lang="cs-CZ" altLang="cs-CZ" sz="2700" dirty="0" smtClean="0"/>
              <a:t>…) </a:t>
            </a:r>
            <a:r>
              <a:rPr lang="cs-CZ" altLang="cs-CZ" sz="1300" dirty="0" smtClean="0"/>
              <a:t>(výsledky do 20.1.)</a:t>
            </a:r>
            <a:endParaRPr lang="cs-CZ" altLang="cs-CZ" sz="1300" dirty="0"/>
          </a:p>
          <a:p>
            <a:pPr marL="630238" lvl="1" indent="-274638" algn="just">
              <a:spcBef>
                <a:spcPts val="600"/>
              </a:spcBef>
              <a:defRPr/>
            </a:pPr>
            <a:r>
              <a:rPr lang="cs-CZ" altLang="cs-CZ" sz="2700" dirty="0"/>
              <a:t>od 15. do 31. ledna</a:t>
            </a:r>
            <a:r>
              <a:rPr lang="cs-CZ" altLang="cs-CZ" sz="2700" b="1" dirty="0"/>
              <a:t>	</a:t>
            </a:r>
            <a:r>
              <a:rPr lang="cs-CZ" altLang="cs-CZ" sz="2700" dirty="0" smtClean="0"/>
              <a:t>konzervatoř </a:t>
            </a:r>
            <a:r>
              <a:rPr lang="cs-CZ" altLang="cs-CZ" sz="1200" dirty="0" smtClean="0"/>
              <a:t>(výsledky neposílá)</a:t>
            </a:r>
            <a:endParaRPr lang="cs-CZ" altLang="cs-CZ" sz="2700" b="1" dirty="0"/>
          </a:p>
          <a:p>
            <a:pPr marL="630238" lvl="1" indent="-274638" algn="just">
              <a:spcBef>
                <a:spcPts val="600"/>
              </a:spcBef>
              <a:defRPr/>
            </a:pPr>
            <a:r>
              <a:rPr lang="cs-CZ" altLang="cs-CZ" sz="2700" dirty="0"/>
              <a:t>od 2. do 15. února 	</a:t>
            </a:r>
            <a:r>
              <a:rPr lang="cs-CZ" altLang="cs-CZ" sz="2600" dirty="0"/>
              <a:t>Gymnázium se sportovní </a:t>
            </a:r>
            <a:r>
              <a:rPr lang="cs-CZ" altLang="cs-CZ" sz="2600" dirty="0" smtClean="0"/>
              <a:t>přípravou +JPZ</a:t>
            </a:r>
          </a:p>
          <a:p>
            <a:pPr marL="0" indent="0">
              <a:buNone/>
            </a:pPr>
            <a:r>
              <a:rPr lang="cs-CZ" sz="2400" b="1" dirty="0" smtClean="0"/>
              <a:t>				</a:t>
            </a:r>
            <a:r>
              <a:rPr lang="cs-CZ" altLang="cs-CZ" sz="1300" dirty="0"/>
              <a:t>(výsledky do </a:t>
            </a:r>
            <a:r>
              <a:rPr lang="cs-CZ" altLang="cs-CZ" sz="1300" dirty="0" smtClean="0"/>
              <a:t>20.2.)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248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JEDNOTNÉ ZKOUŠKY</a:t>
            </a: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84576"/>
          </a:xfrm>
        </p:spPr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800" dirty="0"/>
              <a:t>jsou povinné v oborech </a:t>
            </a:r>
            <a:r>
              <a:rPr lang="cs-CZ" sz="2800" b="1" dirty="0"/>
              <a:t>s maturitní zkouškou (4 leté)</a:t>
            </a:r>
          </a:p>
          <a:p>
            <a:pPr>
              <a:buNone/>
            </a:pPr>
            <a:endParaRPr lang="cs-CZ" sz="2800" dirty="0"/>
          </a:p>
          <a:p>
            <a:r>
              <a:rPr lang="cs-CZ" sz="2800" dirty="0"/>
              <a:t>forma písemných testů</a:t>
            </a:r>
            <a:r>
              <a:rPr lang="cs-CZ" sz="2800" b="1" dirty="0"/>
              <a:t>	</a:t>
            </a:r>
          </a:p>
          <a:p>
            <a:pPr>
              <a:buNone/>
            </a:pPr>
            <a:r>
              <a:rPr lang="cs-CZ" sz="2800" b="1" dirty="0"/>
              <a:t>					č</a:t>
            </a:r>
            <a:r>
              <a:rPr lang="x-none" sz="2800" b="1"/>
              <a:t>eský jazyk a literatura</a:t>
            </a:r>
            <a:endParaRPr lang="cs-CZ" sz="2800" dirty="0"/>
          </a:p>
          <a:p>
            <a:pPr marL="0" lvl="0" indent="0">
              <a:buNone/>
            </a:pPr>
            <a:r>
              <a:rPr lang="cs-CZ" sz="2800" b="1" dirty="0"/>
              <a:t>				</a:t>
            </a:r>
            <a:r>
              <a:rPr lang="x-none" sz="2800" b="1"/>
              <a:t>matematika a její aplikace</a:t>
            </a:r>
            <a:endParaRPr lang="cs-CZ" sz="2800" dirty="0"/>
          </a:p>
          <a:p>
            <a:pPr>
              <a:buNone/>
            </a:pPr>
            <a:endParaRPr lang="cs-CZ" sz="2800" dirty="0"/>
          </a:p>
          <a:p>
            <a:r>
              <a:rPr lang="cs-CZ" sz="2400" dirty="0"/>
              <a:t>testy pro jednotnou zkoušku zajišťuje </a:t>
            </a:r>
          </a:p>
          <a:p>
            <a:pPr marL="0" indent="0">
              <a:buNone/>
            </a:pPr>
            <a:r>
              <a:rPr lang="cs-CZ" sz="2400" dirty="0"/>
              <a:t>     Centrum pro zjišťování výsledků vzdělávání </a:t>
            </a:r>
            <a:r>
              <a:rPr lang="cs-CZ" sz="2400" b="1" dirty="0"/>
              <a:t>(CERMAT)</a:t>
            </a:r>
          </a:p>
        </p:txBody>
      </p:sp>
    </p:spTree>
    <p:extLst>
      <p:ext uri="{BB962C8B-B14F-4D97-AF65-F5344CB8AC3E}">
        <p14:creationId xmlns:p14="http://schemas.microsoft.com/office/powerpoint/2010/main" val="1212973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/>
            </a:r>
            <a:br>
              <a:rPr lang="cs-CZ" u="sng" dirty="0"/>
            </a:br>
            <a:r>
              <a:rPr lang="cs-CZ" u="sng" dirty="0"/>
              <a:t/>
            </a:r>
            <a:br>
              <a:rPr lang="cs-CZ" u="sng" dirty="0"/>
            </a:br>
            <a:r>
              <a:rPr lang="x-none">
                <a:solidFill>
                  <a:schemeClr val="accent5">
                    <a:lumMod val="50000"/>
                  </a:schemeClr>
                </a:solidFill>
              </a:rPr>
              <a:t>TERMÍNY 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JEDNOTNÝCH </a:t>
            </a:r>
            <a:r>
              <a:rPr lang="x-none">
                <a:solidFill>
                  <a:schemeClr val="accent5">
                    <a:lumMod val="50000"/>
                  </a:schemeClr>
                </a:solidFill>
              </a:rPr>
              <a:t>ZKOUŠEK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600" b="1" dirty="0"/>
          </a:p>
          <a:p>
            <a:pPr marL="0" indent="0">
              <a:buNone/>
            </a:pPr>
            <a:r>
              <a:rPr lang="cs-CZ" sz="3000" b="1" dirty="0"/>
              <a:t>1. termín</a:t>
            </a:r>
            <a:endParaRPr lang="cs-CZ" sz="3000" dirty="0"/>
          </a:p>
          <a:p>
            <a:pPr marL="0" indent="0">
              <a:buNone/>
            </a:pPr>
            <a:r>
              <a:rPr lang="cs-CZ" sz="3000" b="1" dirty="0"/>
              <a:t>	</a:t>
            </a:r>
            <a:r>
              <a:rPr lang="x-none" sz="3000" b="1" dirty="0" smtClean="0">
                <a:solidFill>
                  <a:srgbClr val="FF0000"/>
                </a:solidFill>
              </a:rPr>
              <a:t>1</a:t>
            </a:r>
            <a:r>
              <a:rPr lang="cs-CZ" sz="3000" b="1" dirty="0">
                <a:solidFill>
                  <a:srgbClr val="FF0000"/>
                </a:solidFill>
              </a:rPr>
              <a:t>3</a:t>
            </a:r>
            <a:r>
              <a:rPr lang="x-none" sz="3000" b="1" dirty="0" smtClean="0">
                <a:solidFill>
                  <a:srgbClr val="FF0000"/>
                </a:solidFill>
              </a:rPr>
              <a:t>.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x-none" sz="3000" b="1" dirty="0">
                <a:solidFill>
                  <a:srgbClr val="FF0000"/>
                </a:solidFill>
              </a:rPr>
              <a:t>4.</a:t>
            </a:r>
            <a:r>
              <a:rPr lang="cs-CZ" sz="3000" b="1" dirty="0">
                <a:solidFill>
                  <a:srgbClr val="FF0000"/>
                </a:solidFill>
              </a:rPr>
              <a:t> </a:t>
            </a:r>
            <a:r>
              <a:rPr lang="cs-CZ" sz="3000" b="1" dirty="0" smtClean="0">
                <a:solidFill>
                  <a:srgbClr val="FF0000"/>
                </a:solidFill>
              </a:rPr>
              <a:t>2023 </a:t>
            </a:r>
            <a:r>
              <a:rPr lang="x-none" sz="3000" dirty="0">
                <a:solidFill>
                  <a:srgbClr val="FF0000"/>
                </a:solidFill>
              </a:rPr>
              <a:t>– </a:t>
            </a:r>
            <a:r>
              <a:rPr lang="cs-CZ" sz="3000" dirty="0">
                <a:solidFill>
                  <a:srgbClr val="FF0000"/>
                </a:solidFill>
              </a:rPr>
              <a:t>č</a:t>
            </a:r>
            <a:r>
              <a:rPr lang="x-none" sz="3000" dirty="0">
                <a:solidFill>
                  <a:srgbClr val="FF0000"/>
                </a:solidFill>
              </a:rPr>
              <a:t>ty</a:t>
            </a:r>
            <a:r>
              <a:rPr lang="cs-CZ" sz="3000" dirty="0">
                <a:solidFill>
                  <a:srgbClr val="FF0000"/>
                </a:solidFill>
              </a:rPr>
              <a:t>ř</a:t>
            </a:r>
            <a:r>
              <a:rPr lang="x-none" sz="3000" dirty="0">
                <a:solidFill>
                  <a:srgbClr val="FF0000"/>
                </a:solidFill>
              </a:rPr>
              <a:t>leté studium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000" b="1" dirty="0"/>
              <a:t>	</a:t>
            </a:r>
            <a:r>
              <a:rPr lang="x-none" sz="3000" b="1" dirty="0" smtClean="0">
                <a:solidFill>
                  <a:srgbClr val="00B050"/>
                </a:solidFill>
              </a:rPr>
              <a:t>1</a:t>
            </a:r>
            <a:r>
              <a:rPr lang="cs-CZ" sz="3000" b="1" dirty="0">
                <a:solidFill>
                  <a:srgbClr val="00B050"/>
                </a:solidFill>
              </a:rPr>
              <a:t>7</a:t>
            </a:r>
            <a:r>
              <a:rPr lang="x-none" sz="3000" b="1" dirty="0" smtClean="0">
                <a:solidFill>
                  <a:srgbClr val="00B050"/>
                </a:solidFill>
              </a:rPr>
              <a:t>. </a:t>
            </a:r>
            <a:r>
              <a:rPr lang="x-none" sz="3000" b="1" dirty="0">
                <a:solidFill>
                  <a:srgbClr val="00B050"/>
                </a:solidFill>
              </a:rPr>
              <a:t>4. </a:t>
            </a:r>
            <a:r>
              <a:rPr lang="cs-CZ" sz="3000" b="1" dirty="0" smtClean="0">
                <a:solidFill>
                  <a:srgbClr val="00B050"/>
                </a:solidFill>
              </a:rPr>
              <a:t>2023</a:t>
            </a:r>
            <a:r>
              <a:rPr lang="x-none" sz="3000" dirty="0" smtClean="0">
                <a:solidFill>
                  <a:srgbClr val="00B050"/>
                </a:solidFill>
              </a:rPr>
              <a:t>– </a:t>
            </a:r>
            <a:r>
              <a:rPr lang="x-none" sz="3000" dirty="0">
                <a:solidFill>
                  <a:srgbClr val="00B050"/>
                </a:solidFill>
              </a:rPr>
              <a:t>šestileté a osmileté studium</a:t>
            </a:r>
            <a:endParaRPr lang="cs-CZ" sz="3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3000" b="1" dirty="0"/>
              <a:t> </a:t>
            </a:r>
            <a:endParaRPr lang="cs-CZ" sz="3000" dirty="0"/>
          </a:p>
          <a:p>
            <a:pPr marL="0" indent="0">
              <a:buNone/>
            </a:pPr>
            <a:r>
              <a:rPr lang="cs-CZ" sz="3000" b="1" dirty="0"/>
              <a:t>2. </a:t>
            </a:r>
            <a:r>
              <a:rPr lang="x-none" sz="3000" b="1" dirty="0"/>
              <a:t>termín </a:t>
            </a:r>
            <a:endParaRPr lang="cs-CZ" sz="3000" b="1" dirty="0"/>
          </a:p>
          <a:p>
            <a:pPr marL="0" indent="0">
              <a:buNone/>
            </a:pPr>
            <a:r>
              <a:rPr lang="cs-CZ" sz="3000" dirty="0"/>
              <a:t>	</a:t>
            </a:r>
            <a:r>
              <a:rPr lang="x-none" sz="3000" b="1" dirty="0" smtClean="0">
                <a:solidFill>
                  <a:srgbClr val="FF0000"/>
                </a:solidFill>
              </a:rPr>
              <a:t>1</a:t>
            </a:r>
            <a:r>
              <a:rPr lang="cs-CZ" sz="3000" b="1" dirty="0">
                <a:solidFill>
                  <a:srgbClr val="FF0000"/>
                </a:solidFill>
              </a:rPr>
              <a:t>4</a:t>
            </a:r>
            <a:r>
              <a:rPr lang="x-none" sz="3000" b="1" dirty="0" smtClean="0">
                <a:solidFill>
                  <a:srgbClr val="FF0000"/>
                </a:solidFill>
              </a:rPr>
              <a:t>.</a:t>
            </a:r>
            <a:r>
              <a:rPr lang="cs-CZ" sz="3000" b="1" dirty="0" smtClean="0">
                <a:solidFill>
                  <a:srgbClr val="FF0000"/>
                </a:solidFill>
              </a:rPr>
              <a:t> </a:t>
            </a:r>
            <a:r>
              <a:rPr lang="x-none" sz="3000" b="1" dirty="0">
                <a:solidFill>
                  <a:srgbClr val="FF0000"/>
                </a:solidFill>
              </a:rPr>
              <a:t>4.</a:t>
            </a:r>
            <a:r>
              <a:rPr lang="cs-CZ" sz="3000" b="1" dirty="0">
                <a:solidFill>
                  <a:srgbClr val="FF0000"/>
                </a:solidFill>
              </a:rPr>
              <a:t> </a:t>
            </a:r>
            <a:r>
              <a:rPr lang="cs-CZ" sz="3000" b="1" dirty="0" smtClean="0">
                <a:solidFill>
                  <a:srgbClr val="FF0000"/>
                </a:solidFill>
              </a:rPr>
              <a:t>2023 </a:t>
            </a:r>
            <a:r>
              <a:rPr lang="x-none" sz="3000" dirty="0">
                <a:solidFill>
                  <a:srgbClr val="FF0000"/>
                </a:solidFill>
              </a:rPr>
              <a:t>– </a:t>
            </a:r>
            <a:r>
              <a:rPr lang="cs-CZ" sz="3000" dirty="0">
                <a:solidFill>
                  <a:srgbClr val="FF0000"/>
                </a:solidFill>
              </a:rPr>
              <a:t>č</a:t>
            </a:r>
            <a:r>
              <a:rPr lang="x-none" sz="3000" dirty="0">
                <a:solidFill>
                  <a:srgbClr val="FF0000"/>
                </a:solidFill>
              </a:rPr>
              <a:t>ty</a:t>
            </a:r>
            <a:r>
              <a:rPr lang="cs-CZ" sz="3000" dirty="0">
                <a:solidFill>
                  <a:srgbClr val="FF0000"/>
                </a:solidFill>
              </a:rPr>
              <a:t>ř</a:t>
            </a:r>
            <a:r>
              <a:rPr lang="x-none" sz="3000" dirty="0">
                <a:solidFill>
                  <a:srgbClr val="FF0000"/>
                </a:solidFill>
              </a:rPr>
              <a:t>leté studium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000" b="1" dirty="0"/>
              <a:t>	</a:t>
            </a:r>
            <a:r>
              <a:rPr lang="cs-CZ" sz="3000" b="1" dirty="0" smtClean="0">
                <a:solidFill>
                  <a:srgbClr val="00B050"/>
                </a:solidFill>
              </a:rPr>
              <a:t>18</a:t>
            </a:r>
            <a:r>
              <a:rPr lang="x-none" sz="3000" b="1" dirty="0" smtClean="0">
                <a:solidFill>
                  <a:srgbClr val="00B050"/>
                </a:solidFill>
              </a:rPr>
              <a:t>. </a:t>
            </a:r>
            <a:r>
              <a:rPr lang="x-none" sz="3000" b="1" dirty="0">
                <a:solidFill>
                  <a:srgbClr val="00B050"/>
                </a:solidFill>
              </a:rPr>
              <a:t>4. </a:t>
            </a:r>
            <a:r>
              <a:rPr lang="cs-CZ" sz="3000" b="1" dirty="0" smtClean="0">
                <a:solidFill>
                  <a:srgbClr val="00B050"/>
                </a:solidFill>
              </a:rPr>
              <a:t>2023 </a:t>
            </a:r>
            <a:r>
              <a:rPr lang="x-none" sz="3000" dirty="0">
                <a:solidFill>
                  <a:srgbClr val="00B050"/>
                </a:solidFill>
              </a:rPr>
              <a:t>– šestileté a osmileté studium</a:t>
            </a:r>
            <a:endParaRPr lang="cs-CZ" sz="30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endParaRPr lang="cs-CZ" altLang="cs-CZ" sz="2200" i="1" dirty="0"/>
          </a:p>
          <a:p>
            <a:pPr marL="0" indent="0">
              <a:buNone/>
            </a:pPr>
            <a:r>
              <a:rPr lang="cs-CZ" altLang="cs-CZ" sz="2200" i="1" dirty="0"/>
              <a:t>Neúčast z vážných důvodů - omluva řediteli SŠ </a:t>
            </a:r>
            <a:r>
              <a:rPr lang="cs-CZ" altLang="cs-CZ" sz="2200" b="1" i="1" dirty="0"/>
              <a:t>písemně nejpozději do 3 dnů.</a:t>
            </a: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sz="3000" b="1" dirty="0"/>
              <a:t>Náhradní termín</a:t>
            </a:r>
            <a:r>
              <a:rPr lang="x-none" sz="3000" dirty="0"/>
              <a:t>:</a:t>
            </a:r>
            <a:r>
              <a:rPr lang="cs-CZ" sz="3000" dirty="0"/>
              <a:t> </a:t>
            </a:r>
            <a:r>
              <a:rPr lang="cs-CZ" sz="3000" b="1" dirty="0"/>
              <a:t>	10. a 11. 5. </a:t>
            </a:r>
            <a:r>
              <a:rPr lang="cs-CZ" sz="3000" b="1" dirty="0" smtClean="0"/>
              <a:t>2023</a:t>
            </a:r>
            <a:endParaRPr lang="cs-CZ" sz="3000" dirty="0"/>
          </a:p>
          <a:p>
            <a:pPr marL="0" indent="0">
              <a:buNone/>
            </a:pPr>
            <a:endParaRPr lang="cs-CZ" sz="2600" dirty="0"/>
          </a:p>
          <a:p>
            <a:pPr marL="0" lv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91355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VLASTNÍ (ŠKOLNÍ) </a:t>
            </a:r>
            <a:r>
              <a:rPr lang="x-none" sz="4000" b="1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Ř</a:t>
            </a:r>
            <a:r>
              <a:rPr lang="x-none" sz="4000" b="1">
                <a:solidFill>
                  <a:schemeClr val="accent5">
                    <a:lumMod val="50000"/>
                  </a:schemeClr>
                </a:solidFill>
              </a:rPr>
              <a:t>IJÍMAC</a:t>
            </a: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Í</a:t>
            </a:r>
            <a:r>
              <a:rPr lang="x-none" sz="4000" b="1">
                <a:solidFill>
                  <a:schemeClr val="accent5">
                    <a:lumMod val="50000"/>
                  </a:schemeClr>
                </a:solidFill>
              </a:rPr>
              <a:t> ZKOUŠK</a:t>
            </a:r>
            <a:r>
              <a:rPr lang="cs-CZ" sz="4000" b="1" dirty="0">
                <a:solidFill>
                  <a:schemeClr val="accent5">
                    <a:lumMod val="50000"/>
                  </a:schemeClr>
                </a:solidFill>
              </a:rPr>
              <a:t>Y</a:t>
            </a:r>
            <a:r>
              <a:rPr lang="x-none" sz="4000" b="1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cs-CZ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jednotné zkoušky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+ vlastní (školní) zkouška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dirty="0"/>
              <a:t>ředitel SŠ</a:t>
            </a:r>
            <a:r>
              <a:rPr lang="cs-CZ" sz="2400" dirty="0">
                <a:solidFill>
                  <a:srgbClr val="7030A0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může</a:t>
            </a:r>
            <a:r>
              <a:rPr lang="cs-CZ" sz="2400" dirty="0">
                <a:solidFill>
                  <a:srgbClr val="7030A0"/>
                </a:solidFill>
              </a:rPr>
              <a:t> </a:t>
            </a:r>
            <a:r>
              <a:rPr lang="cs-CZ" sz="2400" dirty="0"/>
              <a:t>vedle jednotné zkoušky vypsat </a:t>
            </a:r>
          </a:p>
          <a:p>
            <a:pPr>
              <a:buNone/>
            </a:pPr>
            <a:r>
              <a:rPr lang="cs-CZ" sz="2400" b="1" dirty="0"/>
              <a:t>	vlastní přijímací zkoušku </a:t>
            </a:r>
            <a:r>
              <a:rPr lang="cs-CZ" sz="1800" dirty="0"/>
              <a:t>(ve </a:t>
            </a:r>
            <a:r>
              <a:rPr lang="cs-CZ" sz="1800" i="1" dirty="0"/>
              <a:t>2 termínech po jednotné přijímací zkoušce)</a:t>
            </a:r>
          </a:p>
          <a:p>
            <a:pPr>
              <a:buNone/>
            </a:pPr>
            <a:endParaRPr lang="cs-CZ" sz="2800" dirty="0"/>
          </a:p>
          <a:p>
            <a:r>
              <a:rPr lang="cs-CZ" sz="2000" b="1" u="sng" dirty="0"/>
              <a:t>podmínky</a:t>
            </a:r>
            <a:r>
              <a:rPr lang="cs-CZ" sz="2000" u="sng" dirty="0"/>
              <a:t> </a:t>
            </a:r>
            <a:r>
              <a:rPr lang="cs-CZ" sz="2000" b="1" dirty="0"/>
              <a:t>uveřejní ředitel SŠ </a:t>
            </a:r>
            <a:r>
              <a:rPr lang="cs-CZ" sz="2000" dirty="0"/>
              <a:t>do</a:t>
            </a:r>
            <a:r>
              <a:rPr lang="cs-CZ" sz="2000" b="1" dirty="0"/>
              <a:t> 31. 1. 2022 </a:t>
            </a:r>
            <a:r>
              <a:rPr lang="cs-CZ" sz="1800" i="1" dirty="0"/>
              <a:t>(webové stránky střední školy)</a:t>
            </a:r>
          </a:p>
          <a:p>
            <a:pPr marL="342900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altLang="cs-CZ" sz="2100" b="1" dirty="0"/>
              <a:t>školní přijímací zkoušky </a:t>
            </a:r>
            <a:r>
              <a:rPr lang="cs-CZ" altLang="cs-CZ" sz="2100" dirty="0"/>
              <a:t>se mohou konat:</a:t>
            </a:r>
          </a:p>
          <a:p>
            <a:pPr marL="800100" lvl="1" indent="-342900" algn="just">
              <a:spcBef>
                <a:spcPct val="50000"/>
              </a:spcBef>
              <a:buFont typeface="Calibri" panose="020F0502020204030204" pitchFamily="34" charset="0"/>
              <a:buChar char="−"/>
            </a:pPr>
            <a:r>
              <a:rPr lang="pl-PL" altLang="cs-CZ" sz="2100" dirty="0"/>
              <a:t>od</a:t>
            </a:r>
            <a:r>
              <a:rPr lang="pl-PL" altLang="cs-CZ" sz="2100" b="1" dirty="0"/>
              <a:t> </a:t>
            </a:r>
            <a:r>
              <a:rPr lang="pl-PL" altLang="cs-CZ" sz="2100" b="1" dirty="0">
                <a:solidFill>
                  <a:schemeClr val="accent1">
                    <a:lumMod val="50000"/>
                  </a:schemeClr>
                </a:solidFill>
              </a:rPr>
              <a:t>12. dubna </a:t>
            </a:r>
            <a:r>
              <a:rPr lang="pl-PL" altLang="cs-CZ" sz="2100" dirty="0">
                <a:solidFill>
                  <a:schemeClr val="accent1">
                    <a:lumMod val="50000"/>
                  </a:schemeClr>
                </a:solidFill>
              </a:rPr>
              <a:t>do</a:t>
            </a:r>
            <a:r>
              <a:rPr lang="pl-PL" altLang="cs-CZ" sz="2100" b="1" dirty="0">
                <a:solidFill>
                  <a:schemeClr val="accent1">
                    <a:lumMod val="50000"/>
                  </a:schemeClr>
                </a:solidFill>
              </a:rPr>
              <a:t> 28. dubna</a:t>
            </a:r>
            <a:r>
              <a:rPr lang="pl-PL" altLang="cs-CZ" sz="21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altLang="cs-CZ" sz="2100" dirty="0"/>
              <a:t>do</a:t>
            </a:r>
            <a:r>
              <a:rPr lang="cs-CZ" altLang="cs-CZ" sz="2100" b="1" dirty="0"/>
              <a:t> oborů vzdělání s maturitní zkouškou</a:t>
            </a:r>
            <a:endParaRPr lang="pl-PL" altLang="cs-CZ" sz="2100" dirty="0">
              <a:solidFill>
                <a:srgbClr val="C00000"/>
              </a:solidFill>
            </a:endParaRPr>
          </a:p>
          <a:p>
            <a:pPr marL="800100" lvl="1" indent="-342900" algn="just">
              <a:buFont typeface="Calibri" panose="020F0502020204030204" pitchFamily="34" charset="0"/>
              <a:buChar char="−"/>
            </a:pPr>
            <a:r>
              <a:rPr lang="pl-PL" altLang="cs-CZ" sz="2100" dirty="0"/>
              <a:t>od</a:t>
            </a:r>
            <a:r>
              <a:rPr lang="pl-PL" altLang="cs-CZ" sz="2100" b="1" dirty="0"/>
              <a:t> </a:t>
            </a:r>
            <a:r>
              <a:rPr lang="pl-PL" altLang="cs-CZ" sz="2100" b="1" dirty="0">
                <a:solidFill>
                  <a:schemeClr val="accent1">
                    <a:lumMod val="50000"/>
                  </a:schemeClr>
                </a:solidFill>
              </a:rPr>
              <a:t>22. dubna </a:t>
            </a:r>
            <a:r>
              <a:rPr lang="pl-PL" altLang="cs-CZ" sz="2100" dirty="0">
                <a:solidFill>
                  <a:schemeClr val="accent1">
                    <a:lumMod val="50000"/>
                  </a:schemeClr>
                </a:solidFill>
              </a:rPr>
              <a:t>do</a:t>
            </a:r>
            <a:r>
              <a:rPr lang="pl-PL" altLang="cs-CZ" sz="2100" b="1" dirty="0">
                <a:solidFill>
                  <a:schemeClr val="accent1">
                    <a:lumMod val="50000"/>
                  </a:schemeClr>
                </a:solidFill>
              </a:rPr>
              <a:t> 30. dubna </a:t>
            </a:r>
            <a:r>
              <a:rPr lang="pl-PL" altLang="cs-CZ" sz="2100" dirty="0"/>
              <a:t>do</a:t>
            </a:r>
            <a:r>
              <a:rPr lang="pl-PL" altLang="cs-CZ" sz="2100" b="1" dirty="0"/>
              <a:t> ostatních oborů vzdělání</a:t>
            </a:r>
          </a:p>
          <a:p>
            <a:pPr marL="800100" lvl="1" indent="-342900" algn="just">
              <a:spcBef>
                <a:spcPts val="300"/>
              </a:spcBef>
              <a:buFont typeface="Calibri" panose="020F0502020204030204" pitchFamily="34" charset="0"/>
              <a:buChar char="−"/>
            </a:pPr>
            <a:r>
              <a:rPr lang="pl-PL" altLang="cs-CZ" sz="2100" b="1" dirty="0"/>
              <a:t>přesný termín stanoví ředitel střední školy</a:t>
            </a:r>
            <a:endParaRPr lang="cs-CZ" altLang="cs-CZ" sz="2100" b="1" dirty="0"/>
          </a:p>
          <a:p>
            <a:pPr marL="0" indent="0">
              <a:buNone/>
            </a:pPr>
            <a:endParaRPr lang="cs-CZ" sz="1800" i="1" dirty="0"/>
          </a:p>
          <a:p>
            <a:pPr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17515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PODMÍNKY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altLang="cs-CZ" sz="2800" u="sng" dirty="0"/>
              <a:t>U</a:t>
            </a:r>
            <a:r>
              <a:rPr lang="cs-CZ" altLang="cs-CZ" sz="2800" u="sng" dirty="0" smtClean="0"/>
              <a:t>chazeči </a:t>
            </a:r>
            <a:r>
              <a:rPr lang="cs-CZ" altLang="cs-CZ" sz="2800" u="sng" dirty="0"/>
              <a:t>budou </a:t>
            </a:r>
            <a:r>
              <a:rPr lang="cs-CZ" altLang="cs-CZ" sz="2800" b="1" u="sng" dirty="0"/>
              <a:t>hodnoceni</a:t>
            </a:r>
            <a:r>
              <a:rPr lang="cs-CZ" altLang="cs-CZ" sz="2800" u="sng" dirty="0"/>
              <a:t> na základě:</a:t>
            </a:r>
          </a:p>
          <a:p>
            <a:pPr>
              <a:lnSpc>
                <a:spcPct val="150000"/>
              </a:lnSpc>
            </a:pPr>
            <a:endParaRPr lang="cs-CZ" altLang="cs-CZ" sz="800" dirty="0"/>
          </a:p>
          <a:p>
            <a:pPr lvl="1">
              <a:spcBef>
                <a:spcPct val="30000"/>
              </a:spcBef>
              <a:spcAft>
                <a:spcPts val="400"/>
              </a:spcAft>
              <a:defRPr/>
            </a:pPr>
            <a:r>
              <a:rPr lang="cs-CZ" altLang="cs-CZ" sz="2600" b="1" dirty="0"/>
              <a:t>výsledků dosažených při zkouškách </a:t>
            </a:r>
            <a:r>
              <a:rPr lang="cs-CZ" altLang="cs-CZ" sz="2300" b="1" dirty="0"/>
              <a:t>                                                </a:t>
            </a:r>
            <a:r>
              <a:rPr lang="cs-CZ" sz="2300" b="1" dirty="0"/>
              <a:t>	</a:t>
            </a:r>
            <a:r>
              <a:rPr lang="cs-CZ" sz="1400" dirty="0">
                <a:solidFill>
                  <a:srgbClr val="FF0000"/>
                </a:solidFill>
              </a:rPr>
              <a:t>dvě přijímací zkoušky - započte se lepší výsledek z každého testu</a:t>
            </a:r>
            <a:r>
              <a:rPr lang="cs-CZ" sz="1400" dirty="0" smtClean="0">
                <a:solidFill>
                  <a:srgbClr val="FF0000"/>
                </a:solidFill>
              </a:rPr>
              <a:t>!</a:t>
            </a:r>
          </a:p>
          <a:p>
            <a:pPr marL="457200" lvl="1" indent="0">
              <a:spcBef>
                <a:spcPct val="30000"/>
              </a:spcBef>
              <a:spcAft>
                <a:spcPts val="400"/>
              </a:spcAft>
              <a:buNone/>
              <a:defRPr/>
            </a:pPr>
            <a:endParaRPr lang="cs-CZ" sz="800" dirty="0"/>
          </a:p>
          <a:p>
            <a:pPr lvl="1">
              <a:spcBef>
                <a:spcPct val="30000"/>
              </a:spcBef>
              <a:spcAft>
                <a:spcPts val="400"/>
              </a:spcAft>
              <a:defRPr/>
            </a:pPr>
            <a:r>
              <a:rPr lang="cs-CZ" altLang="cs-CZ" sz="2600" b="1" dirty="0"/>
              <a:t>hodnocení na vysvědčeních z předchozího vzdělávání</a:t>
            </a:r>
          </a:p>
          <a:p>
            <a:pPr marL="0" indent="0">
              <a:buNone/>
            </a:pPr>
            <a:r>
              <a:rPr lang="cs-CZ" sz="1600" dirty="0"/>
              <a:t>	</a:t>
            </a:r>
            <a:endParaRPr lang="cs-CZ" sz="1400" dirty="0" smtClean="0"/>
          </a:p>
          <a:p>
            <a:pPr lvl="1">
              <a:spcBef>
                <a:spcPct val="30000"/>
              </a:spcBef>
              <a:spcAft>
                <a:spcPts val="400"/>
              </a:spcAft>
              <a:defRPr/>
            </a:pPr>
            <a:r>
              <a:rPr lang="cs-CZ" altLang="cs-CZ" sz="2600" b="1" dirty="0" smtClean="0"/>
              <a:t>případně</a:t>
            </a:r>
            <a:r>
              <a:rPr lang="cs-CZ" altLang="cs-CZ" sz="2600" dirty="0" smtClean="0"/>
              <a:t> dle dalších skutečností, které osvědčují vhodné schopnosti, vědomosti a zájmy</a:t>
            </a:r>
          </a:p>
          <a:p>
            <a:pPr lvl="1">
              <a:spcBef>
                <a:spcPct val="30000"/>
              </a:spcBef>
              <a:spcAft>
                <a:spcPts val="400"/>
              </a:spcAft>
              <a:defRPr/>
            </a:pPr>
            <a:endParaRPr lang="cs-CZ" altLang="cs-CZ" sz="2600" i="1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0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4000" b="1" dirty="0" smtClean="0">
                <a:solidFill>
                  <a:schemeClr val="accent5">
                    <a:lumMod val="50000"/>
                  </a:schemeClr>
                </a:solidFill>
              </a:rPr>
              <a:t>ZÁKLADNÍ RYSY TESTU</a:t>
            </a:r>
            <a:endParaRPr lang="cs-CZ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600" dirty="0" smtClean="0"/>
          </a:p>
          <a:p>
            <a:pPr marL="0" indent="0"/>
            <a:endParaRPr lang="cs-CZ" sz="2600" dirty="0"/>
          </a:p>
          <a:p>
            <a:pPr marL="0" indent="0"/>
            <a:r>
              <a:rPr lang="cs-CZ" sz="2600" dirty="0" smtClean="0"/>
              <a:t>   </a:t>
            </a:r>
            <a:r>
              <a:rPr lang="x-none" sz="2600" dirty="0" smtClean="0"/>
              <a:t>ve všech školách v jednotném </a:t>
            </a:r>
            <a:r>
              <a:rPr lang="cs-CZ" sz="2600" dirty="0" smtClean="0"/>
              <a:t>č</a:t>
            </a:r>
            <a:r>
              <a:rPr lang="x-none" sz="2600" dirty="0" smtClean="0"/>
              <a:t>ase</a:t>
            </a:r>
            <a:endParaRPr lang="cs-CZ" sz="26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x-none" sz="2600" dirty="0" smtClean="0"/>
              <a:t>každý </a:t>
            </a:r>
            <a:r>
              <a:rPr lang="x-none" sz="2600" dirty="0"/>
              <a:t>test ohodnocen </a:t>
            </a:r>
            <a:r>
              <a:rPr lang="x-none" sz="2600" b="1" dirty="0"/>
              <a:t>max. 50 body</a:t>
            </a:r>
            <a:endParaRPr lang="cs-CZ" sz="26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600" b="1" dirty="0" smtClean="0"/>
              <a:t>					Český jazyk</a:t>
            </a:r>
            <a:r>
              <a:rPr lang="x-none" sz="2600" b="1" dirty="0" smtClean="0"/>
              <a:t> </a:t>
            </a:r>
            <a:r>
              <a:rPr lang="cs-CZ" sz="2600" b="1" dirty="0" smtClean="0"/>
              <a:t>	</a:t>
            </a:r>
            <a:r>
              <a:rPr lang="x-none" sz="2600" b="1" dirty="0" smtClean="0"/>
              <a:t>60 minut</a:t>
            </a:r>
            <a:endParaRPr lang="cs-CZ" sz="2600" b="1" dirty="0" smtClean="0"/>
          </a:p>
          <a:p>
            <a:pPr>
              <a:buNone/>
            </a:pPr>
            <a:r>
              <a:rPr lang="cs-CZ" sz="2600" b="1" dirty="0" smtClean="0"/>
              <a:t>						Matematika 	70 minut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0092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2249</TotalTime>
  <Words>412</Words>
  <Application>Microsoft Office PowerPoint</Application>
  <PresentationFormat>Předvádění na obrazovce (4:3)</PresentationFormat>
  <Paragraphs>190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DejaVu Sans</vt:lpstr>
      <vt:lpstr>Wingdings</vt:lpstr>
      <vt:lpstr>Motiv systému Office</vt:lpstr>
      <vt:lpstr>Přijímací řízení</vt:lpstr>
      <vt:lpstr>PŘIJÍMACÍ ZKOUŠKY</vt:lpstr>
      <vt:lpstr>STŘEDNÍ ŠKOLY – přijímací řízení</vt:lpstr>
      <vt:lpstr>PŘIJÍMACÍ ŘÍZENÍ  S TALENTOVOU ZKOUŠKOU</vt:lpstr>
      <vt:lpstr>JEDNOTNÉ ZKOUŠKY</vt:lpstr>
      <vt:lpstr>  TERMÍNY JEDNOTNÝCH ZKOUŠEK   </vt:lpstr>
      <vt:lpstr>VLASTNÍ (ŠKOLNÍ) PŘIJÍMACÍ ZKOUŠKY </vt:lpstr>
      <vt:lpstr>PODMÍNKY PŘIJÍMACÍHO ŘÍZENÍ</vt:lpstr>
      <vt:lpstr>ZÁKLADNÍ RYSY TESTU</vt:lpstr>
      <vt:lpstr>ZÁKLADNÍ RYSY TESTU</vt:lpstr>
      <vt:lpstr>STŘEDNÍ ŠKOLY  přijetí - nepřijetí</vt:lpstr>
      <vt:lpstr>PŘIHLAŠOVÁNÍ KE VZDĚLÁVÁNÍ</vt:lpstr>
      <vt:lpstr>PRAVIDLA PRO VYPLNĚNÍ PŘIHLÁŠKY</vt:lpstr>
      <vt:lpstr>PŘIHLÁŠKA KE VZDĚLÁVÁNÍ  - vydá naše ZŠ</vt:lpstr>
      <vt:lpstr>Prezentace aplikace PowerPoint</vt:lpstr>
      <vt:lpstr>Prezentace aplikace PowerPoint</vt:lpstr>
      <vt:lpstr>ZÁPISOVÝ LÍSTEK</vt:lpstr>
      <vt:lpstr>ZÁPISOVÝ LÍSTEK</vt:lpstr>
      <vt:lpstr>DŮLEŽITÉ ODKAZY</vt:lpstr>
      <vt:lpstr>         Uplatnitelnost profesí na TP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</dc:title>
  <dc:creator>uzivatel12</dc:creator>
  <cp:lastModifiedBy>Jitka Syrová</cp:lastModifiedBy>
  <cp:revision>188</cp:revision>
  <cp:lastPrinted>2017-10-25T18:08:01Z</cp:lastPrinted>
  <dcterms:created xsi:type="dcterms:W3CDTF">2015-11-11T20:20:20Z</dcterms:created>
  <dcterms:modified xsi:type="dcterms:W3CDTF">2022-11-03T13:49:14Z</dcterms:modified>
</cp:coreProperties>
</file>